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80" r:id="rId6"/>
    <p:sldId id="259" r:id="rId7"/>
    <p:sldId id="257" r:id="rId8"/>
    <p:sldId id="264" r:id="rId9"/>
    <p:sldId id="266" r:id="rId10"/>
    <p:sldId id="284" r:id="rId11"/>
    <p:sldId id="283" r:id="rId12"/>
    <p:sldId id="269" r:id="rId13"/>
    <p:sldId id="281" r:id="rId14"/>
    <p:sldId id="270" r:id="rId15"/>
    <p:sldId id="272" r:id="rId16"/>
    <p:sldId id="273" r:id="rId17"/>
    <p:sldId id="274" r:id="rId18"/>
    <p:sldId id="275" r:id="rId19"/>
    <p:sldId id="267" r:id="rId20"/>
    <p:sldId id="263" r:id="rId21"/>
    <p:sldId id="287" r:id="rId22"/>
    <p:sldId id="278" r:id="rId23"/>
    <p:sldId id="285" r:id="rId24"/>
    <p:sldId id="279" r:id="rId25"/>
    <p:sldId id="286" r:id="rId26"/>
    <p:sldId id="282" r:id="rId27"/>
    <p:sldId id="288" r:id="rId28"/>
    <p:sldId id="268"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145E"/>
    <a:srgbClr val="9FB6FF"/>
    <a:srgbClr val="042096"/>
    <a:srgbClr val="031669"/>
    <a:srgbClr val="010619"/>
    <a:srgbClr val="00194C"/>
    <a:srgbClr val="6699FF"/>
    <a:srgbClr val="BFCBFD"/>
    <a:srgbClr val="617EFB"/>
    <a:srgbClr val="0B3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3788" autoAdjust="0"/>
  </p:normalViewPr>
  <p:slideViewPr>
    <p:cSldViewPr snapToGrid="0">
      <p:cViewPr varScale="1">
        <p:scale>
          <a:sx n="104" d="100"/>
          <a:sy n="104" d="100"/>
        </p:scale>
        <p:origin x="552" y="120"/>
      </p:cViewPr>
      <p:guideLst>
        <p:guide orient="horz" pos="2184"/>
        <p:guide pos="3840"/>
      </p:guideLst>
    </p:cSldViewPr>
  </p:slideViewPr>
  <p:notesTextViewPr>
    <p:cViewPr>
      <p:scale>
        <a:sx n="3" d="2"/>
        <a:sy n="3" d="2"/>
      </p:scale>
      <p:origin x="0" y="0"/>
    </p:cViewPr>
  </p:notesTextViewPr>
  <p:notesViewPr>
    <p:cSldViewPr snapToGrid="0" showGuides="1">
      <p:cViewPr varScale="1">
        <p:scale>
          <a:sx n="61" d="100"/>
          <a:sy n="61" d="100"/>
        </p:scale>
        <p:origin x="3139" y="3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Efird [DAAR]" userId="eb04e896-888a-40c1-b4e3-1487b04e5988" providerId="ADAL" clId="{6A4B73F2-4EE5-49F3-B74E-BAA51A459B62}"/>
    <pc:docChg chg="delSld modSld">
      <pc:chgData name="Jennifer Efird [DAAR]" userId="eb04e896-888a-40c1-b4e3-1487b04e5988" providerId="ADAL" clId="{6A4B73F2-4EE5-49F3-B74E-BAA51A459B62}" dt="2024-03-05T16:50:13.461" v="98" actId="20577"/>
      <pc:docMkLst>
        <pc:docMk/>
      </pc:docMkLst>
      <pc:sldChg chg="modSp mod">
        <pc:chgData name="Jennifer Efird [DAAR]" userId="eb04e896-888a-40c1-b4e3-1487b04e5988" providerId="ADAL" clId="{6A4B73F2-4EE5-49F3-B74E-BAA51A459B62}" dt="2024-03-05T16:50:13.461" v="98" actId="20577"/>
        <pc:sldMkLst>
          <pc:docMk/>
          <pc:sldMk cId="3415486016" sldId="259"/>
        </pc:sldMkLst>
        <pc:spChg chg="mod">
          <ac:chgData name="Jennifer Efird [DAAR]" userId="eb04e896-888a-40c1-b4e3-1487b04e5988" providerId="ADAL" clId="{6A4B73F2-4EE5-49F3-B74E-BAA51A459B62}" dt="2024-03-05T16:49:59.812" v="86" actId="20577"/>
          <ac:spMkLst>
            <pc:docMk/>
            <pc:sldMk cId="3415486016" sldId="259"/>
            <ac:spMk id="20" creationId="{2461AC6D-5BD0-2247-F937-DFFB5BF859E8}"/>
          </ac:spMkLst>
        </pc:spChg>
        <pc:spChg chg="mod">
          <ac:chgData name="Jennifer Efird [DAAR]" userId="eb04e896-888a-40c1-b4e3-1487b04e5988" providerId="ADAL" clId="{6A4B73F2-4EE5-49F3-B74E-BAA51A459B62}" dt="2024-03-05T16:49:47.173" v="64" actId="20577"/>
          <ac:spMkLst>
            <pc:docMk/>
            <pc:sldMk cId="3415486016" sldId="259"/>
            <ac:spMk id="21" creationId="{C98E1FF6-B697-1EDE-67A2-9C01131556D6}"/>
          </ac:spMkLst>
        </pc:spChg>
        <pc:spChg chg="mod">
          <ac:chgData name="Jennifer Efird [DAAR]" userId="eb04e896-888a-40c1-b4e3-1487b04e5988" providerId="ADAL" clId="{6A4B73F2-4EE5-49F3-B74E-BAA51A459B62}" dt="2024-03-05T16:50:13.461" v="98" actId="20577"/>
          <ac:spMkLst>
            <pc:docMk/>
            <pc:sldMk cId="3415486016" sldId="259"/>
            <ac:spMk id="22" creationId="{FE99320D-142E-E869-5ED8-C22FD074A208}"/>
          </ac:spMkLst>
        </pc:spChg>
      </pc:sldChg>
      <pc:sldChg chg="del">
        <pc:chgData name="Jennifer Efird [DAAR]" userId="eb04e896-888a-40c1-b4e3-1487b04e5988" providerId="ADAL" clId="{6A4B73F2-4EE5-49F3-B74E-BAA51A459B62}" dt="2024-03-05T16:46:48.544" v="0" actId="2696"/>
        <pc:sldMkLst>
          <pc:docMk/>
          <pc:sldMk cId="2277901319"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C84B02B-16A1-4CFC-BA8F-7B2559469226}" type="datetimeFigureOut">
              <a:rPr lang="en-US" smtClean="0"/>
              <a:t>3/5/2024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6C4DDB2-176D-4505-8A2E-B9E7463704FD}" type="slidenum">
              <a:rPr lang="en-US" smtClean="0"/>
              <a:t>‹#›</a:t>
            </a:fld>
            <a:endParaRPr lang="en-US"/>
          </a:p>
        </p:txBody>
      </p:sp>
    </p:spTree>
    <p:extLst>
      <p:ext uri="{BB962C8B-B14F-4D97-AF65-F5344CB8AC3E}">
        <p14:creationId xmlns:p14="http://schemas.microsoft.com/office/powerpoint/2010/main" val="4288016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u="sng" dirty="0">
                <a:effectLst/>
                <a:highlight>
                  <a:srgbClr val="D3D3D3"/>
                </a:highlight>
                <a:latin typeface="Calibri" panose="020F0502020204030204" pitchFamily="34" charset="0"/>
                <a:ea typeface="Calibri" panose="020F0502020204030204" pitchFamily="34" charset="0"/>
                <a:cs typeface="Calibri" panose="020F0502020204030204" pitchFamily="34" charset="0"/>
              </a:rPr>
              <a:t>(Intro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******(BEFORE YOU BEGIN: OPEN (1)The Internal Control Video (2)GAO Greenbook flyer (3)COSO Website}*****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Welcome Everyone to our presentation today </a:t>
            </a:r>
            <a:r>
              <a:rPr lang="en-US" sz="1800" u="sng" dirty="0">
                <a:effectLst/>
                <a:latin typeface="Calibri" panose="020F0502020204030204" pitchFamily="34" charset="0"/>
                <a:ea typeface="Calibri" panose="020F0502020204030204" pitchFamily="34" charset="0"/>
                <a:cs typeface="Calibri" panose="020F0502020204030204" pitchFamily="34" charset="0"/>
              </a:rPr>
              <a:t>on</a:t>
            </a:r>
            <a:r>
              <a:rPr lang="en-US" sz="1800" dirty="0">
                <a:effectLst/>
                <a:latin typeface="Calibri" panose="020F0502020204030204" pitchFamily="34" charset="0"/>
                <a:ea typeface="Calibri" panose="020F0502020204030204" pitchFamily="34" charset="0"/>
                <a:cs typeface="Calibri" panose="020F0502020204030204" pitchFamily="34" charset="0"/>
              </a:rPr>
              <a:t> the State of Kansas Agency Self-Assessment of Internal Controls.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a:t>
            </a:r>
            <a:r>
              <a:rPr lang="en-US" sz="1800" u="sng" dirty="0">
                <a:effectLst/>
                <a:latin typeface="Calibri" panose="020F0502020204030204" pitchFamily="34" charset="0"/>
                <a:ea typeface="Calibri" panose="020F0502020204030204" pitchFamily="34" charset="0"/>
                <a:cs typeface="Calibri" panose="020F0502020204030204" pitchFamily="34" charset="0"/>
              </a:rPr>
              <a:t>will</a:t>
            </a:r>
            <a:r>
              <a:rPr lang="en-US" sz="1800" dirty="0">
                <a:effectLst/>
                <a:latin typeface="Calibri" panose="020F0502020204030204" pitchFamily="34" charset="0"/>
                <a:ea typeface="Calibri" panose="020F0502020204030204" pitchFamily="34" charset="0"/>
                <a:cs typeface="Calibri" panose="020F0502020204030204" pitchFamily="34" charset="0"/>
              </a:rPr>
              <a:t> be recording our session today so we ask that you turn your video and microphones off to minimize distractions. </a:t>
            </a:r>
            <a:r>
              <a:rPr lang="en-US" sz="1800">
                <a:effectLst/>
                <a:latin typeface="Calibri" panose="020F0502020204030204" pitchFamily="34" charset="0"/>
                <a:ea typeface="Calibri" panose="020F0502020204030204" pitchFamily="34" charset="0"/>
                <a:cs typeface="Calibri" panose="020F0502020204030204" pitchFamily="34" charset="0"/>
              </a:rPr>
              <a:t>This video will be posted for future viewing for those who are </a:t>
            </a:r>
            <a:r>
              <a:rPr lang="en-US" sz="1800" u="sng">
                <a:effectLst/>
                <a:latin typeface="Calibri" panose="020F0502020204030204" pitchFamily="34" charset="0"/>
                <a:ea typeface="Calibri" panose="020F0502020204030204" pitchFamily="34" charset="0"/>
                <a:cs typeface="Calibri" panose="020F0502020204030204" pitchFamily="34" charset="0"/>
              </a:rPr>
              <a:t>not</a:t>
            </a:r>
            <a:r>
              <a:rPr lang="en-US" sz="1800">
                <a:effectLst/>
                <a:latin typeface="Calibri" panose="020F0502020204030204" pitchFamily="34" charset="0"/>
                <a:ea typeface="Calibri" panose="020F0502020204030204" pitchFamily="34" charset="0"/>
                <a:cs typeface="Calibri" panose="020F0502020204030204" pitchFamily="34" charset="0"/>
              </a:rPr>
              <a:t> able to attend.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My name is Gina Stanley and I am the Internal Control Data Analyst in the Department of Administration, Office of Accounts and Reports. I thought it would be nice to put a face to the voice you will be hearing during our presentation before I turn my video off for the remainder of the presentation. </a:t>
            </a:r>
            <a:r>
              <a:rPr lang="en-US" sz="1800" dirty="0">
                <a:effectLst/>
                <a:highlight>
                  <a:srgbClr val="D3D3D3"/>
                </a:highlight>
                <a:latin typeface="Calibri" panose="020F0502020204030204" pitchFamily="34" charset="0"/>
                <a:ea typeface="Calibri" panose="020F0502020204030204" pitchFamily="34" charset="0"/>
                <a:cs typeface="Calibri" panose="020F0502020204030204" pitchFamily="34" charset="0"/>
              </a:rPr>
              <a:t>(TURN VIDEO OFF)</a:t>
            </a:r>
          </a:p>
          <a:p>
            <a:pPr marL="0" marR="0">
              <a:lnSpc>
                <a:spcPct val="107000"/>
              </a:lnSpc>
              <a:spcBef>
                <a:spcPts val="0"/>
              </a:spcBef>
              <a:spcAft>
                <a:spcPts val="0"/>
              </a:spcAft>
            </a:pPr>
            <a:endParaRPr lang="en-US" sz="1800" dirty="0">
              <a:highlight>
                <a:srgbClr val="D3D3D3"/>
              </a:highligh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Before we get started, we would like you to know that if you have any questions during this presentation, please feel free to drop your questions in the chat box. We have someone who will be moderating and answering questions during and at the end of our session today.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would like to make some acknowledgments as </a:t>
            </a:r>
            <a:r>
              <a:rPr lang="en-US" sz="1800" u="sng" dirty="0">
                <a:effectLst/>
                <a:latin typeface="Calibri" panose="020F0502020204030204" pitchFamily="34" charset="0"/>
                <a:ea typeface="Calibri" panose="020F0502020204030204" pitchFamily="34" charset="0"/>
                <a:cs typeface="Calibri" panose="020F0502020204030204" pitchFamily="34" charset="0"/>
              </a:rPr>
              <a:t>well</a:t>
            </a:r>
            <a:r>
              <a:rPr lang="en-US" sz="1800" dirty="0">
                <a:effectLst/>
                <a:latin typeface="Calibri" panose="020F0502020204030204" pitchFamily="34" charset="0"/>
                <a:ea typeface="Calibri" panose="020F0502020204030204" pitchFamily="34" charset="0"/>
                <a:cs typeface="Calibri" panose="020F0502020204030204" pitchFamily="34" charset="0"/>
              </a:rPr>
              <a:t> as introduce our Team before we get started. </a:t>
            </a:r>
            <a:r>
              <a:rPr lang="en-US" sz="1800" dirty="0">
                <a:effectLst/>
                <a:highlight>
                  <a:srgbClr val="D3D3D3"/>
                </a:highlight>
                <a:latin typeface="Calibri" panose="020F0502020204030204" pitchFamily="34" charset="0"/>
                <a:ea typeface="Calibri" panose="020F0502020204030204" pitchFamily="34" charset="0"/>
                <a:cs typeface="Calibri" panose="020F0502020204030204" pitchFamily="34" charset="0"/>
              </a:rPr>
              <a:t>(Next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C4DDB2-176D-4505-8A2E-B9E7463704FD}" type="slidenum">
              <a:rPr lang="en-US" smtClean="0"/>
              <a:t>1</a:t>
            </a:fld>
            <a:endParaRPr lang="en-US" dirty="0"/>
          </a:p>
        </p:txBody>
      </p:sp>
    </p:spTree>
    <p:extLst>
      <p:ext uri="{BB962C8B-B14F-4D97-AF65-F5344CB8AC3E}">
        <p14:creationId xmlns:p14="http://schemas.microsoft.com/office/powerpoint/2010/main" val="2060913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4DDB2-176D-4505-8A2E-B9E7463704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99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013" indent="-227013"/>
            <a:endParaRPr lang="en-US" sz="1100" dirty="0"/>
          </a:p>
        </p:txBody>
      </p:sp>
      <p:sp>
        <p:nvSpPr>
          <p:cNvPr id="4" name="Slide Number Placeholder 3"/>
          <p:cNvSpPr>
            <a:spLocks noGrp="1"/>
          </p:cNvSpPr>
          <p:nvPr>
            <p:ph type="sldNum" sz="quarter" idx="5"/>
          </p:nvPr>
        </p:nvSpPr>
        <p:spPr/>
        <p:txBody>
          <a:bodyPr/>
          <a:lstStyle/>
          <a:p>
            <a:fld id="{86C4DDB2-176D-4505-8A2E-B9E7463704FD}" type="slidenum">
              <a:rPr lang="en-US" smtClean="0"/>
              <a:t>11</a:t>
            </a:fld>
            <a:endParaRPr lang="en-US"/>
          </a:p>
        </p:txBody>
      </p:sp>
    </p:spTree>
    <p:extLst>
      <p:ext uri="{BB962C8B-B14F-4D97-AF65-F5344CB8AC3E}">
        <p14:creationId xmlns:p14="http://schemas.microsoft.com/office/powerpoint/2010/main" val="387045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indent="-231775"/>
            <a:endParaRPr lang="en-US" sz="1100" dirty="0"/>
          </a:p>
        </p:txBody>
      </p:sp>
      <p:sp>
        <p:nvSpPr>
          <p:cNvPr id="4" name="Slide Number Placeholder 3"/>
          <p:cNvSpPr>
            <a:spLocks noGrp="1"/>
          </p:cNvSpPr>
          <p:nvPr>
            <p:ph type="sldNum" sz="quarter" idx="5"/>
          </p:nvPr>
        </p:nvSpPr>
        <p:spPr/>
        <p:txBody>
          <a:bodyPr/>
          <a:lstStyle/>
          <a:p>
            <a:fld id="{86C4DDB2-176D-4505-8A2E-B9E7463704FD}" type="slidenum">
              <a:rPr lang="en-US" smtClean="0"/>
              <a:t>12</a:t>
            </a:fld>
            <a:endParaRPr lang="en-US"/>
          </a:p>
        </p:txBody>
      </p:sp>
    </p:spTree>
    <p:extLst>
      <p:ext uri="{BB962C8B-B14F-4D97-AF65-F5344CB8AC3E}">
        <p14:creationId xmlns:p14="http://schemas.microsoft.com/office/powerpoint/2010/main" val="1927687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indent="-231775"/>
            <a:endParaRPr lang="en-US" sz="1100" dirty="0"/>
          </a:p>
        </p:txBody>
      </p:sp>
      <p:sp>
        <p:nvSpPr>
          <p:cNvPr id="4" name="Slide Number Placeholder 3"/>
          <p:cNvSpPr>
            <a:spLocks noGrp="1"/>
          </p:cNvSpPr>
          <p:nvPr>
            <p:ph type="sldNum" sz="quarter" idx="5"/>
          </p:nvPr>
        </p:nvSpPr>
        <p:spPr/>
        <p:txBody>
          <a:bodyPr/>
          <a:lstStyle/>
          <a:p>
            <a:fld id="{86C4DDB2-176D-4505-8A2E-B9E7463704FD}" type="slidenum">
              <a:rPr lang="en-US" smtClean="0"/>
              <a:t>13</a:t>
            </a:fld>
            <a:endParaRPr lang="en-US"/>
          </a:p>
        </p:txBody>
      </p:sp>
    </p:spTree>
    <p:extLst>
      <p:ext uri="{BB962C8B-B14F-4D97-AF65-F5344CB8AC3E}">
        <p14:creationId xmlns:p14="http://schemas.microsoft.com/office/powerpoint/2010/main" val="1400170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indent="-231775"/>
            <a:endParaRPr lang="en-US" sz="1100" dirty="0"/>
          </a:p>
        </p:txBody>
      </p:sp>
      <p:sp>
        <p:nvSpPr>
          <p:cNvPr id="4" name="Slide Number Placeholder 3"/>
          <p:cNvSpPr>
            <a:spLocks noGrp="1"/>
          </p:cNvSpPr>
          <p:nvPr>
            <p:ph type="sldNum" sz="quarter" idx="5"/>
          </p:nvPr>
        </p:nvSpPr>
        <p:spPr/>
        <p:txBody>
          <a:bodyPr/>
          <a:lstStyle/>
          <a:p>
            <a:fld id="{86C4DDB2-176D-4505-8A2E-B9E7463704FD}" type="slidenum">
              <a:rPr lang="en-US" smtClean="0"/>
              <a:t>14</a:t>
            </a:fld>
            <a:endParaRPr lang="en-US"/>
          </a:p>
        </p:txBody>
      </p:sp>
    </p:spTree>
    <p:extLst>
      <p:ext uri="{BB962C8B-B14F-4D97-AF65-F5344CB8AC3E}">
        <p14:creationId xmlns:p14="http://schemas.microsoft.com/office/powerpoint/2010/main" val="1606795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indent="-231775"/>
            <a:endParaRPr lang="en-US" sz="1100" dirty="0"/>
          </a:p>
        </p:txBody>
      </p:sp>
      <p:sp>
        <p:nvSpPr>
          <p:cNvPr id="4" name="Slide Number Placeholder 3"/>
          <p:cNvSpPr>
            <a:spLocks noGrp="1"/>
          </p:cNvSpPr>
          <p:nvPr>
            <p:ph type="sldNum" sz="quarter" idx="5"/>
          </p:nvPr>
        </p:nvSpPr>
        <p:spPr/>
        <p:txBody>
          <a:bodyPr/>
          <a:lstStyle/>
          <a:p>
            <a:fld id="{86C4DDB2-176D-4505-8A2E-B9E7463704FD}" type="slidenum">
              <a:rPr lang="en-US" smtClean="0"/>
              <a:t>15</a:t>
            </a:fld>
            <a:endParaRPr lang="en-US"/>
          </a:p>
        </p:txBody>
      </p:sp>
    </p:spTree>
    <p:extLst>
      <p:ext uri="{BB962C8B-B14F-4D97-AF65-F5344CB8AC3E}">
        <p14:creationId xmlns:p14="http://schemas.microsoft.com/office/powerpoint/2010/main" val="3331513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C0C0C0"/>
              </a:highlight>
            </a:endParaRPr>
          </a:p>
        </p:txBody>
      </p:sp>
      <p:sp>
        <p:nvSpPr>
          <p:cNvPr id="4" name="Slide Number Placeholder 3"/>
          <p:cNvSpPr>
            <a:spLocks noGrp="1"/>
          </p:cNvSpPr>
          <p:nvPr>
            <p:ph type="sldNum" sz="quarter" idx="5"/>
          </p:nvPr>
        </p:nvSpPr>
        <p:spPr/>
        <p:txBody>
          <a:bodyPr/>
          <a:lstStyle/>
          <a:p>
            <a:fld id="{86C4DDB2-176D-4505-8A2E-B9E7463704FD}" type="slidenum">
              <a:rPr lang="en-US" smtClean="0"/>
              <a:t>16</a:t>
            </a:fld>
            <a:endParaRPr lang="en-US"/>
          </a:p>
        </p:txBody>
      </p:sp>
    </p:spTree>
    <p:extLst>
      <p:ext uri="{BB962C8B-B14F-4D97-AF65-F5344CB8AC3E}">
        <p14:creationId xmlns:p14="http://schemas.microsoft.com/office/powerpoint/2010/main" val="303529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30000" dirty="0">
              <a:highlight>
                <a:srgbClr val="C0C0C0"/>
              </a:highlight>
            </a:endParaRPr>
          </a:p>
        </p:txBody>
      </p:sp>
      <p:sp>
        <p:nvSpPr>
          <p:cNvPr id="4" name="Slide Number Placeholder 3"/>
          <p:cNvSpPr>
            <a:spLocks noGrp="1"/>
          </p:cNvSpPr>
          <p:nvPr>
            <p:ph type="sldNum" sz="quarter" idx="5"/>
          </p:nvPr>
        </p:nvSpPr>
        <p:spPr/>
        <p:txBody>
          <a:bodyPr/>
          <a:lstStyle/>
          <a:p>
            <a:fld id="{86C4DDB2-176D-4505-8A2E-B9E7463704FD}" type="slidenum">
              <a:rPr lang="en-US" smtClean="0"/>
              <a:t>17</a:t>
            </a:fld>
            <a:endParaRPr lang="en-US"/>
          </a:p>
        </p:txBody>
      </p:sp>
    </p:spTree>
    <p:extLst>
      <p:ext uri="{BB962C8B-B14F-4D97-AF65-F5344CB8AC3E}">
        <p14:creationId xmlns:p14="http://schemas.microsoft.com/office/powerpoint/2010/main" val="2089127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18</a:t>
            </a:fld>
            <a:endParaRPr lang="en-US"/>
          </a:p>
        </p:txBody>
      </p:sp>
    </p:spTree>
    <p:extLst>
      <p:ext uri="{BB962C8B-B14F-4D97-AF65-F5344CB8AC3E}">
        <p14:creationId xmlns:p14="http://schemas.microsoft.com/office/powerpoint/2010/main" val="3977651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19</a:t>
            </a:fld>
            <a:endParaRPr lang="en-US"/>
          </a:p>
        </p:txBody>
      </p:sp>
    </p:spTree>
    <p:extLst>
      <p:ext uri="{BB962C8B-B14F-4D97-AF65-F5344CB8AC3E}">
        <p14:creationId xmlns:p14="http://schemas.microsoft.com/office/powerpoint/2010/main" val="379529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2</a:t>
            </a:fld>
            <a:endParaRPr lang="en-US"/>
          </a:p>
        </p:txBody>
      </p:sp>
    </p:spTree>
    <p:extLst>
      <p:ext uri="{BB962C8B-B14F-4D97-AF65-F5344CB8AC3E}">
        <p14:creationId xmlns:p14="http://schemas.microsoft.com/office/powerpoint/2010/main" val="897494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t">
              <a:buFont typeface="+mj-lt"/>
              <a:buAutoNum type="arabicPeriod"/>
            </a:pPr>
            <a:endParaRPr lang="en-US" sz="1200" b="0" i="0" u="none" strike="noStrike" dirty="0">
              <a:solidFill>
                <a:srgbClr val="000000"/>
              </a:solidFill>
              <a:effectLst/>
              <a:latin typeface="Calibri" panose="020F0502020204030204" pitchFamily="34" charset="0"/>
            </a:endParaRPr>
          </a:p>
          <a:p>
            <a:pPr marL="171450" indent="-171450" fontAlgn="t">
              <a:buFont typeface="Wingdings" panose="05000000000000000000" pitchFamily="2" charset="2"/>
              <a:buChar char="v"/>
            </a:pPr>
            <a:endParaRPr lang="en-US" sz="12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20</a:t>
            </a:fld>
            <a:endParaRPr lang="en-US"/>
          </a:p>
        </p:txBody>
      </p:sp>
    </p:spTree>
    <p:extLst>
      <p:ext uri="{BB962C8B-B14F-4D97-AF65-F5344CB8AC3E}">
        <p14:creationId xmlns:p14="http://schemas.microsoft.com/office/powerpoint/2010/main" val="1843652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u="none" strike="noStrike" dirty="0">
                <a:solidFill>
                  <a:srgbClr val="000000"/>
                </a:solidFill>
                <a:effectLst/>
                <a:latin typeface="Calibri" panose="020F0502020204030204" pitchFamily="34" charset="0"/>
              </a:rPr>
              <a:t>Please view this in the presentation mode.</a:t>
            </a:r>
          </a:p>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21</a:t>
            </a:fld>
            <a:endParaRPr lang="en-US"/>
          </a:p>
        </p:txBody>
      </p:sp>
    </p:spTree>
    <p:extLst>
      <p:ext uri="{BB962C8B-B14F-4D97-AF65-F5344CB8AC3E}">
        <p14:creationId xmlns:p14="http://schemas.microsoft.com/office/powerpoint/2010/main" val="3915476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US" sz="12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6C4DDB2-176D-4505-8A2E-B9E7463704FD}" type="slidenum">
              <a:rPr lang="en-US" smtClean="0"/>
              <a:t>22</a:t>
            </a:fld>
            <a:endParaRPr lang="en-US"/>
          </a:p>
        </p:txBody>
      </p:sp>
    </p:spTree>
    <p:extLst>
      <p:ext uri="{BB962C8B-B14F-4D97-AF65-F5344CB8AC3E}">
        <p14:creationId xmlns:p14="http://schemas.microsoft.com/office/powerpoint/2010/main" val="2969083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23</a:t>
            </a:fld>
            <a:endParaRPr lang="en-US"/>
          </a:p>
        </p:txBody>
      </p:sp>
    </p:spTree>
    <p:extLst>
      <p:ext uri="{BB962C8B-B14F-4D97-AF65-F5344CB8AC3E}">
        <p14:creationId xmlns:p14="http://schemas.microsoft.com/office/powerpoint/2010/main" val="158137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confirm the Internal Control Mailbox is working and the responses are being captured there.</a:t>
            </a:r>
          </a:p>
        </p:txBody>
      </p:sp>
      <p:sp>
        <p:nvSpPr>
          <p:cNvPr id="4" name="Slide Number Placeholder 3"/>
          <p:cNvSpPr>
            <a:spLocks noGrp="1"/>
          </p:cNvSpPr>
          <p:nvPr>
            <p:ph type="sldNum" sz="quarter" idx="5"/>
          </p:nvPr>
        </p:nvSpPr>
        <p:spPr/>
        <p:txBody>
          <a:bodyPr/>
          <a:lstStyle/>
          <a:p>
            <a:fld id="{86C4DDB2-176D-4505-8A2E-B9E7463704FD}" type="slidenum">
              <a:rPr lang="en-US" smtClean="0"/>
              <a:t>24</a:t>
            </a:fld>
            <a:endParaRPr lang="en-US"/>
          </a:p>
        </p:txBody>
      </p:sp>
    </p:spTree>
    <p:extLst>
      <p:ext uri="{BB962C8B-B14F-4D97-AF65-F5344CB8AC3E}">
        <p14:creationId xmlns:p14="http://schemas.microsoft.com/office/powerpoint/2010/main" val="4245336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25</a:t>
            </a:fld>
            <a:endParaRPr lang="en-US"/>
          </a:p>
        </p:txBody>
      </p:sp>
    </p:spTree>
    <p:extLst>
      <p:ext uri="{BB962C8B-B14F-4D97-AF65-F5344CB8AC3E}">
        <p14:creationId xmlns:p14="http://schemas.microsoft.com/office/powerpoint/2010/main" val="1318539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3</a:t>
            </a:fld>
            <a:endParaRPr lang="en-US"/>
          </a:p>
        </p:txBody>
      </p:sp>
    </p:spTree>
    <p:extLst>
      <p:ext uri="{BB962C8B-B14F-4D97-AF65-F5344CB8AC3E}">
        <p14:creationId xmlns:p14="http://schemas.microsoft.com/office/powerpoint/2010/main" val="56183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4</a:t>
            </a:fld>
            <a:endParaRPr lang="en-US"/>
          </a:p>
        </p:txBody>
      </p:sp>
    </p:spTree>
    <p:extLst>
      <p:ext uri="{BB962C8B-B14F-4D97-AF65-F5344CB8AC3E}">
        <p14:creationId xmlns:p14="http://schemas.microsoft.com/office/powerpoint/2010/main" val="2007568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5</a:t>
            </a:fld>
            <a:endParaRPr lang="en-US"/>
          </a:p>
        </p:txBody>
      </p:sp>
    </p:spTree>
    <p:extLst>
      <p:ext uri="{BB962C8B-B14F-4D97-AF65-F5344CB8AC3E}">
        <p14:creationId xmlns:p14="http://schemas.microsoft.com/office/powerpoint/2010/main" val="1594527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useBgFill="1">
        <p:nvSpPr>
          <p:cNvPr id="3" name="Notes Placeholder 2"/>
          <p:cNvSpPr>
            <a:spLocks noGrp="1"/>
          </p:cNvSpPr>
          <p:nvPr>
            <p:ph type="body" idx="1"/>
          </p:nvPr>
        </p:nvSpPr>
        <p:spPr>
          <a:xfrm>
            <a:off x="109538" y="4429125"/>
            <a:ext cx="6805612" cy="5176838"/>
          </a:xfrm>
        </p:spPr>
        <p:txBody>
          <a:bodyPr/>
          <a:lstStyle/>
          <a:p>
            <a:pPr marL="742950" indent="-742950"/>
            <a:endParaRPr lang="en-US" sz="1000" dirty="0"/>
          </a:p>
        </p:txBody>
      </p:sp>
      <p:sp>
        <p:nvSpPr>
          <p:cNvPr id="4" name="Slide Number Placeholder 3"/>
          <p:cNvSpPr>
            <a:spLocks noGrp="1"/>
          </p:cNvSpPr>
          <p:nvPr>
            <p:ph type="sldNum" sz="quarter" idx="5"/>
          </p:nvPr>
        </p:nvSpPr>
        <p:spPr/>
        <p:txBody>
          <a:bodyPr/>
          <a:lstStyle/>
          <a:p>
            <a:fld id="{86C4DDB2-176D-4505-8A2E-B9E7463704FD}" type="slidenum">
              <a:rPr lang="en-US" smtClean="0"/>
              <a:t>6</a:t>
            </a:fld>
            <a:endParaRPr lang="en-US" dirty="0"/>
          </a:p>
        </p:txBody>
      </p:sp>
    </p:spTree>
    <p:extLst>
      <p:ext uri="{BB962C8B-B14F-4D97-AF65-F5344CB8AC3E}">
        <p14:creationId xmlns:p14="http://schemas.microsoft.com/office/powerpoint/2010/main" val="692821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useBgFill="1">
        <p:nvSpPr>
          <p:cNvPr id="3" name="Notes Placeholder 2"/>
          <p:cNvSpPr>
            <a:spLocks noGrp="1"/>
          </p:cNvSpPr>
          <p:nvPr>
            <p:ph type="body" idx="1"/>
          </p:nvPr>
        </p:nvSpPr>
        <p:spPr/>
        <p:txBody>
          <a:bodyPr/>
          <a:lstStyle/>
          <a:p>
            <a:pPr marL="231775" indent="-231775"/>
            <a:endParaRPr lang="en-US" sz="1100" dirty="0"/>
          </a:p>
        </p:txBody>
      </p:sp>
      <p:sp>
        <p:nvSpPr>
          <p:cNvPr id="4" name="Slide Number Placeholder 3"/>
          <p:cNvSpPr>
            <a:spLocks noGrp="1"/>
          </p:cNvSpPr>
          <p:nvPr>
            <p:ph type="sldNum" sz="quarter" idx="5"/>
          </p:nvPr>
        </p:nvSpPr>
        <p:spPr/>
        <p:txBody>
          <a:bodyPr/>
          <a:lstStyle/>
          <a:p>
            <a:fld id="{86C4DDB2-176D-4505-8A2E-B9E7463704FD}" type="slidenum">
              <a:rPr lang="en-US" smtClean="0"/>
              <a:t>7</a:t>
            </a:fld>
            <a:endParaRPr lang="en-US" dirty="0"/>
          </a:p>
        </p:txBody>
      </p:sp>
    </p:spTree>
    <p:extLst>
      <p:ext uri="{BB962C8B-B14F-4D97-AF65-F5344CB8AC3E}">
        <p14:creationId xmlns:p14="http://schemas.microsoft.com/office/powerpoint/2010/main" val="700796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8</a:t>
            </a:fld>
            <a:endParaRPr lang="en-US"/>
          </a:p>
        </p:txBody>
      </p:sp>
    </p:spTree>
    <p:extLst>
      <p:ext uri="{BB962C8B-B14F-4D97-AF65-F5344CB8AC3E}">
        <p14:creationId xmlns:p14="http://schemas.microsoft.com/office/powerpoint/2010/main" val="2350516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4DDB2-176D-4505-8A2E-B9E7463704FD}" type="slidenum">
              <a:rPr lang="en-US" smtClean="0"/>
              <a:t>9</a:t>
            </a:fld>
            <a:endParaRPr lang="en-US"/>
          </a:p>
        </p:txBody>
      </p:sp>
    </p:spTree>
    <p:extLst>
      <p:ext uri="{BB962C8B-B14F-4D97-AF65-F5344CB8AC3E}">
        <p14:creationId xmlns:p14="http://schemas.microsoft.com/office/powerpoint/2010/main" val="653924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3992-A5AF-9229-5B6B-DA0BA02E6F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DFBC02-37FF-EE67-E725-66CD65A92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9421D1-B107-9654-237D-3FB4193AD0EA}"/>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5" name="Footer Placeholder 4">
            <a:extLst>
              <a:ext uri="{FF2B5EF4-FFF2-40B4-BE49-F238E27FC236}">
                <a16:creationId xmlns:a16="http://schemas.microsoft.com/office/drawing/2014/main" id="{43F4D56C-4F13-20F5-5AA6-D119E0E51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C6B3F-68CD-9692-7888-BA590A74BF2D}"/>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3378785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3B0E-F13C-10EB-6850-8CEBC090A2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B8E03D-40D6-F2D3-9DB3-177B94F0EB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9D631-D1F1-E198-7C70-F7B8D5DCC38E}"/>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5" name="Footer Placeholder 4">
            <a:extLst>
              <a:ext uri="{FF2B5EF4-FFF2-40B4-BE49-F238E27FC236}">
                <a16:creationId xmlns:a16="http://schemas.microsoft.com/office/drawing/2014/main" id="{C52EE7FC-4558-411B-CEA5-4809C61BB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E8DFD-9A80-0079-B473-F35E39AA75AF}"/>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39330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9DA427-B3E5-49A9-6C92-6E5A0D2F90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4570D-AED7-EDF5-CAF8-283D9BD77E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1EE59-14EE-BB1D-57D2-A5BFA93E0F48}"/>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5" name="Footer Placeholder 4">
            <a:extLst>
              <a:ext uri="{FF2B5EF4-FFF2-40B4-BE49-F238E27FC236}">
                <a16:creationId xmlns:a16="http://schemas.microsoft.com/office/drawing/2014/main" id="{D3D8EC07-3FE4-57FE-F42F-9B4802505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FE6DC5-0823-8409-6AB2-73D965A3AB5D}"/>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222836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4FAC7-1F0B-316A-6D29-A47425E81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D0B4E5-6ED4-A207-E0D7-37A306901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A6408-C505-7DB6-AA50-995D753D81D4}"/>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5" name="Footer Placeholder 4">
            <a:extLst>
              <a:ext uri="{FF2B5EF4-FFF2-40B4-BE49-F238E27FC236}">
                <a16:creationId xmlns:a16="http://schemas.microsoft.com/office/drawing/2014/main" id="{2FC26392-925E-7348-3636-C803C6AE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A3AC1-29FE-451A-46FB-8E843F5730EB}"/>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217709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E140F-92FD-7C0A-F504-9AE96B20CC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0574A3-76DA-0260-7B6F-927900846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3D43AD-AC5A-19D6-5C53-A15F4621B4FE}"/>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5" name="Footer Placeholder 4">
            <a:extLst>
              <a:ext uri="{FF2B5EF4-FFF2-40B4-BE49-F238E27FC236}">
                <a16:creationId xmlns:a16="http://schemas.microsoft.com/office/drawing/2014/main" id="{3CF9BB6D-FED8-A96A-DE08-D8352A818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ACC12-8A5C-0510-C68B-BBAFEFE72E95}"/>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17159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4899-BD65-4F88-EB7A-86E50A293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36C7-248D-C092-8B32-ED10B1F2A5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D70ECE-76D4-98D4-2BCD-6FEB19951F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C88D84-BE48-BEF5-3BFE-D971E12E13EC}"/>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6" name="Footer Placeholder 5">
            <a:extLst>
              <a:ext uri="{FF2B5EF4-FFF2-40B4-BE49-F238E27FC236}">
                <a16:creationId xmlns:a16="http://schemas.microsoft.com/office/drawing/2014/main" id="{D0B7BD1D-50CE-6F87-ACC2-3DA68B7E4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B1468-557A-6019-44BA-6DCD153A1CDB}"/>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2544645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804B-8032-672E-B26D-9F5A0747BA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9DCC3B-6D13-6E88-B2A3-3CAAC5FE6B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E0204C-E92F-E05B-A7D6-DD986344C5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1F2E34-F121-37E4-B3A5-6BAE56A813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1CEC5C-43DF-F380-0286-50CB612570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8E82C8-6D45-18EE-9BAC-587FD5977D95}"/>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8" name="Footer Placeholder 7">
            <a:extLst>
              <a:ext uri="{FF2B5EF4-FFF2-40B4-BE49-F238E27FC236}">
                <a16:creationId xmlns:a16="http://schemas.microsoft.com/office/drawing/2014/main" id="{D11E4D78-E8F6-B2A6-F392-94D3282F1E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A9723D-18A1-FFA2-FED5-441D4192CF01}"/>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171063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840F7-01C5-8580-732A-B40C8E1442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E958D7-F32D-73F7-0181-103CD2B3432E}"/>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4" name="Footer Placeholder 3">
            <a:extLst>
              <a:ext uri="{FF2B5EF4-FFF2-40B4-BE49-F238E27FC236}">
                <a16:creationId xmlns:a16="http://schemas.microsoft.com/office/drawing/2014/main" id="{07120943-564C-DFEA-C49F-9A6606B142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145D25-A59C-9E1F-5123-D08FA4F2C505}"/>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142837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FDA3F-7C4D-B207-9584-ED61C61E35FB}"/>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3" name="Footer Placeholder 2">
            <a:extLst>
              <a:ext uri="{FF2B5EF4-FFF2-40B4-BE49-F238E27FC236}">
                <a16:creationId xmlns:a16="http://schemas.microsoft.com/office/drawing/2014/main" id="{A8D54360-357E-101C-78B0-5C2FBED6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A5133E-18E8-A77A-FCA6-F03982BBC38E}"/>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387023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9C6B-246D-B6DA-20A3-0CEFA5172F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E059D2-B1B3-4305-66ED-6841615097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0972BE-4354-CF6D-D8B4-4056B9F9E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1C46D-A893-7378-C549-48A40310D8A1}"/>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6" name="Footer Placeholder 5">
            <a:extLst>
              <a:ext uri="{FF2B5EF4-FFF2-40B4-BE49-F238E27FC236}">
                <a16:creationId xmlns:a16="http://schemas.microsoft.com/office/drawing/2014/main" id="{24E611C9-1B64-AB50-BB45-0EBECBBBE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E44F85-9BD4-6A08-E0CC-779E275A6324}"/>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2067213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E6B3-5286-6EF8-A311-9E1C71C16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75A232-84C2-AB56-C692-A9946343A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BAE510-E460-8A3A-1F3F-C524F9B23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DC16FC-B3FA-F3F3-4185-3FF328F0F4E3}"/>
              </a:ext>
            </a:extLst>
          </p:cNvPr>
          <p:cNvSpPr>
            <a:spLocks noGrp="1"/>
          </p:cNvSpPr>
          <p:nvPr>
            <p:ph type="dt" sz="half" idx="10"/>
          </p:nvPr>
        </p:nvSpPr>
        <p:spPr/>
        <p:txBody>
          <a:bodyPr/>
          <a:lstStyle/>
          <a:p>
            <a:fld id="{DE7404D4-5F3F-4346-B3CA-CBF4EC2FF208}" type="datetimeFigureOut">
              <a:rPr lang="en-US" smtClean="0"/>
              <a:t>3/5/2024</a:t>
            </a:fld>
            <a:endParaRPr lang="en-US"/>
          </a:p>
        </p:txBody>
      </p:sp>
      <p:sp>
        <p:nvSpPr>
          <p:cNvPr id="6" name="Footer Placeholder 5">
            <a:extLst>
              <a:ext uri="{FF2B5EF4-FFF2-40B4-BE49-F238E27FC236}">
                <a16:creationId xmlns:a16="http://schemas.microsoft.com/office/drawing/2014/main" id="{16DA0BAE-0FD0-81D9-E2DC-96F109C87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ABC956-85AD-047D-1836-806E8021D70B}"/>
              </a:ext>
            </a:extLst>
          </p:cNvPr>
          <p:cNvSpPr>
            <a:spLocks noGrp="1"/>
          </p:cNvSpPr>
          <p:nvPr>
            <p:ph type="sldNum" sz="quarter" idx="12"/>
          </p:nvPr>
        </p:nvSpPr>
        <p:spPr/>
        <p:txBody>
          <a:bodyPr/>
          <a:lstStyle/>
          <a:p>
            <a:fld id="{D5723D32-0ACF-4DB6-B52E-1261AA6AA033}" type="slidenum">
              <a:rPr lang="en-US" smtClean="0"/>
              <a:t>‹#›</a:t>
            </a:fld>
            <a:endParaRPr lang="en-US"/>
          </a:p>
        </p:txBody>
      </p:sp>
    </p:spTree>
    <p:extLst>
      <p:ext uri="{BB962C8B-B14F-4D97-AF65-F5344CB8AC3E}">
        <p14:creationId xmlns:p14="http://schemas.microsoft.com/office/powerpoint/2010/main" val="990064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FF453A-9D61-F105-CB14-41546A5957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099519-C2A0-6665-9836-3CFCAEC04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1C547-FFB9-9BC4-6820-AA0E232D4E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404D4-5F3F-4346-B3CA-CBF4EC2FF208}" type="datetimeFigureOut">
              <a:rPr lang="en-US" smtClean="0"/>
              <a:t>3/5/2024</a:t>
            </a:fld>
            <a:endParaRPr lang="en-US"/>
          </a:p>
        </p:txBody>
      </p:sp>
      <p:sp>
        <p:nvSpPr>
          <p:cNvPr id="5" name="Footer Placeholder 4">
            <a:extLst>
              <a:ext uri="{FF2B5EF4-FFF2-40B4-BE49-F238E27FC236}">
                <a16:creationId xmlns:a16="http://schemas.microsoft.com/office/drawing/2014/main" id="{7E4E5115-A268-AA86-2A2D-A4296FA90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3B6C58-6E43-4801-E232-AC2E489E8C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23D32-0ACF-4DB6-B52E-1261AA6AA033}" type="slidenum">
              <a:rPr lang="en-US" smtClean="0"/>
              <a:t>‹#›</a:t>
            </a:fld>
            <a:endParaRPr lang="en-US"/>
          </a:p>
        </p:txBody>
      </p:sp>
    </p:spTree>
    <p:extLst>
      <p:ext uri="{BB962C8B-B14F-4D97-AF65-F5344CB8AC3E}">
        <p14:creationId xmlns:p14="http://schemas.microsoft.com/office/powerpoint/2010/main" val="1020761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7.jpe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notesSlide" Target="../notesSlides/notesSlide16.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jp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OARInternal.controls@ks.gov"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qqK6B1cTJVU" TargetMode="External"/><Relationship Id="rId3" Type="http://schemas.openxmlformats.org/officeDocument/2006/relationships/image" Target="../media/image1.jpg"/><Relationship Id="rId7" Type="http://schemas.openxmlformats.org/officeDocument/2006/relationships/hyperlink" Target="https://www.gao.gov/assets/gao-14-704g.pdf"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esgthereport.com/what-does-the-treadway-commission-have-to-do-with-coso/#:~:text=The%20Treadway%20Commission%20was%20created%20in%20the%20mid-1980s,report%2C%20known%20as%20the%20Treadway%20Report%2C%20in%201987." TargetMode="External"/><Relationship Id="rId11" Type="http://schemas.openxmlformats.org/officeDocument/2006/relationships/image" Target="../media/image32.emf"/><Relationship Id="rId5" Type="http://schemas.openxmlformats.org/officeDocument/2006/relationships/hyperlink" Target="https://www.coso.org/SitePages/Home.aspx" TargetMode="External"/><Relationship Id="rId10" Type="http://schemas.openxmlformats.org/officeDocument/2006/relationships/image" Target="../media/image31.emf"/><Relationship Id="rId4" Type="http://schemas.openxmlformats.org/officeDocument/2006/relationships/hyperlink" Target="https://www.coso.org/Shared%20Documents/COSO-McNally-Transition-Article.pdf" TargetMode="External"/><Relationship Id="rId9" Type="http://schemas.openxmlformats.org/officeDocument/2006/relationships/hyperlink" Target="https://www.gao.gov/about/what-gao-do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youtu.be/qqK6B1cTJVU" TargetMode="External"/><Relationship Id="rId5" Type="http://schemas.openxmlformats.org/officeDocument/2006/relationships/hyperlink" Target="https://www.coso.org/SitePages/Home.aspx" TargetMode="External"/><Relationship Id="rId4" Type="http://schemas.openxmlformats.org/officeDocument/2006/relationships/hyperlink" Target="https://files.gao.gov/green_book/interactive_graphic/green_book_infographic/index.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jp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ti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coso.org/Shared%20Documents/COSO-ICIF-11x17-Cube-Graphic.pdf"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a cross on top&#10;&#10;Description automatically generated with medium confidence">
            <a:extLst>
              <a:ext uri="{FF2B5EF4-FFF2-40B4-BE49-F238E27FC236}">
                <a16:creationId xmlns:a16="http://schemas.microsoft.com/office/drawing/2014/main" id="{E54F2FD5-21B5-33AB-5054-776102203E8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904439" y="0"/>
            <a:ext cx="17094507" cy="11396338"/>
          </a:xfrm>
          <a:prstGeom prst="rect">
            <a:avLst/>
          </a:prstGeom>
        </p:spPr>
      </p:pic>
      <p:sp>
        <p:nvSpPr>
          <p:cNvPr id="12" name="TextBox 11">
            <a:extLst>
              <a:ext uri="{FF2B5EF4-FFF2-40B4-BE49-F238E27FC236}">
                <a16:creationId xmlns:a16="http://schemas.microsoft.com/office/drawing/2014/main" id="{05E60339-5001-C651-E0C1-E3B85A134657}"/>
              </a:ext>
            </a:extLst>
          </p:cNvPr>
          <p:cNvSpPr txBox="1"/>
          <p:nvPr/>
        </p:nvSpPr>
        <p:spPr>
          <a:xfrm>
            <a:off x="-441989" y="-165672"/>
            <a:ext cx="12191999" cy="1569660"/>
          </a:xfrm>
          <a:prstGeom prst="rect">
            <a:avLst/>
          </a:prstGeom>
          <a:noFill/>
        </p:spPr>
        <p:txBody>
          <a:bodyPr wrap="square" rtlCol="0">
            <a:spAutoFit/>
          </a:bodyPr>
          <a:lstStyle/>
          <a:p>
            <a:pPr algn="ctr"/>
            <a:r>
              <a:rPr lang="en-US" sz="9600" spc="600" dirty="0">
                <a:latin typeface="Sitka Banner Semibold" pitchFamily="2" charset="0"/>
                <a:ea typeface="Yu Gothic UI" panose="020B0500000000000000" pitchFamily="34" charset="-128"/>
                <a:cs typeface="Vrinda" panose="020B0502040204020203" pitchFamily="34" charset="0"/>
              </a:rPr>
              <a:t>Welcome Everyone!</a:t>
            </a:r>
          </a:p>
        </p:txBody>
      </p:sp>
      <p:sp>
        <p:nvSpPr>
          <p:cNvPr id="4" name="TextBox 3">
            <a:extLst>
              <a:ext uri="{FF2B5EF4-FFF2-40B4-BE49-F238E27FC236}">
                <a16:creationId xmlns:a16="http://schemas.microsoft.com/office/drawing/2014/main" id="{588FABE7-CA25-459E-1BB9-76D2C0AFC016}"/>
              </a:ext>
            </a:extLst>
          </p:cNvPr>
          <p:cNvSpPr txBox="1"/>
          <p:nvPr/>
        </p:nvSpPr>
        <p:spPr>
          <a:xfrm>
            <a:off x="-408511" y="-194016"/>
            <a:ext cx="12064754" cy="156966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9600" spc="600" dirty="0">
                <a:solidFill>
                  <a:srgbClr val="F5D884"/>
                </a:solidFill>
                <a:latin typeface="Sitka Banner Semibold" pitchFamily="2" charset="0"/>
                <a:ea typeface="Yu Gothic UI" panose="020B0500000000000000" pitchFamily="34" charset="-128"/>
                <a:cs typeface="Vrinda" panose="020B0502040204020203" pitchFamily="34" charset="0"/>
              </a:rPr>
              <a:t>Welcome Everyone!</a:t>
            </a:r>
          </a:p>
        </p:txBody>
      </p:sp>
      <p:sp>
        <p:nvSpPr>
          <p:cNvPr id="9" name="TextBox 8">
            <a:extLst>
              <a:ext uri="{FF2B5EF4-FFF2-40B4-BE49-F238E27FC236}">
                <a16:creationId xmlns:a16="http://schemas.microsoft.com/office/drawing/2014/main" id="{7AD6918C-1207-B47A-BDD5-8F289A52F841}"/>
              </a:ext>
            </a:extLst>
          </p:cNvPr>
          <p:cNvSpPr txBox="1"/>
          <p:nvPr/>
        </p:nvSpPr>
        <p:spPr>
          <a:xfrm>
            <a:off x="1205634" y="2091772"/>
            <a:ext cx="5963648" cy="1200329"/>
          </a:xfrm>
          <a:prstGeom prst="rect">
            <a:avLst/>
          </a:prstGeom>
          <a:noFill/>
        </p:spPr>
        <p:txBody>
          <a:bodyPr wrap="square" rtlCol="0">
            <a:spAutoFit/>
          </a:bodyPr>
          <a:lstStyle/>
          <a:p>
            <a:r>
              <a:rPr lang="en-US" sz="7200" dirty="0">
                <a:solidFill>
                  <a:srgbClr val="0022A8"/>
                </a:solidFill>
                <a:effectLst>
                  <a:glow rad="38100">
                    <a:srgbClr val="A88214"/>
                  </a:glow>
                  <a:outerShdw blurRad="38100" dist="38100" dir="2700000" algn="tl">
                    <a:srgbClr val="000000">
                      <a:alpha val="43137"/>
                    </a:srgbClr>
                  </a:outerShdw>
                </a:effectLst>
                <a:latin typeface="Sitka Banner" panose="02000505000000020004" pitchFamily="2" charset="0"/>
                <a:ea typeface="Yu Gothic UI" panose="020B0500000000000000" pitchFamily="34" charset="-128"/>
                <a:cs typeface="Vrinda" panose="020B0502040204020203" pitchFamily="34" charset="0"/>
              </a:rPr>
              <a:t>Self-Assessment</a:t>
            </a:r>
          </a:p>
        </p:txBody>
      </p:sp>
      <p:sp>
        <p:nvSpPr>
          <p:cNvPr id="10" name="TextBox 9">
            <a:extLst>
              <a:ext uri="{FF2B5EF4-FFF2-40B4-BE49-F238E27FC236}">
                <a16:creationId xmlns:a16="http://schemas.microsoft.com/office/drawing/2014/main" id="{E0B55B40-5305-20D7-3926-CD210381D723}"/>
              </a:ext>
            </a:extLst>
          </p:cNvPr>
          <p:cNvSpPr txBox="1"/>
          <p:nvPr/>
        </p:nvSpPr>
        <p:spPr>
          <a:xfrm>
            <a:off x="3930002" y="3094996"/>
            <a:ext cx="7056364" cy="1200329"/>
          </a:xfrm>
          <a:prstGeom prst="rect">
            <a:avLst/>
          </a:prstGeom>
          <a:noFill/>
        </p:spPr>
        <p:txBody>
          <a:bodyPr wrap="square" rtlCol="0">
            <a:spAutoFit/>
          </a:bodyPr>
          <a:lstStyle/>
          <a:p>
            <a:r>
              <a:rPr lang="en-US" sz="7200" dirty="0">
                <a:solidFill>
                  <a:srgbClr val="0022A8"/>
                </a:solidFill>
                <a:effectLst>
                  <a:glow rad="38100">
                    <a:srgbClr val="A88214"/>
                  </a:glow>
                  <a:outerShdw blurRad="38100" dist="38100" dir="2700000" algn="tl">
                    <a:srgbClr val="000000">
                      <a:alpha val="43137"/>
                    </a:srgbClr>
                  </a:outerShdw>
                </a:effectLst>
                <a:latin typeface="Sitka Banner" panose="02000505000000020004" pitchFamily="2" charset="0"/>
                <a:ea typeface="Yu Gothic UI" panose="020B0500000000000000" pitchFamily="34" charset="-128"/>
                <a:cs typeface="Vrinda" panose="020B0502040204020203" pitchFamily="34" charset="0"/>
              </a:rPr>
              <a:t>of Internal Controls</a:t>
            </a:r>
            <a:endParaRPr lang="en-US" sz="3600" dirty="0">
              <a:effectLst>
                <a:glow rad="38100">
                  <a:srgbClr val="A88214"/>
                </a:glow>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47B3F5AD-8628-D45F-B4B8-B145CBD93D66}"/>
              </a:ext>
            </a:extLst>
          </p:cNvPr>
          <p:cNvSpPr txBox="1"/>
          <p:nvPr/>
        </p:nvSpPr>
        <p:spPr>
          <a:xfrm>
            <a:off x="56560" y="1058670"/>
            <a:ext cx="2764465" cy="1200329"/>
          </a:xfrm>
          <a:prstGeom prst="rect">
            <a:avLst/>
          </a:prstGeom>
          <a:noFill/>
        </p:spPr>
        <p:txBody>
          <a:bodyPr wrap="square" rtlCol="0">
            <a:spAutoFit/>
          </a:bodyPr>
          <a:lstStyle/>
          <a:p>
            <a:r>
              <a:rPr lang="en-US" sz="7200" dirty="0">
                <a:solidFill>
                  <a:srgbClr val="0022A8"/>
                </a:solidFill>
                <a:effectLst>
                  <a:glow rad="38100">
                    <a:srgbClr val="A88214"/>
                  </a:glow>
                  <a:outerShdw blurRad="38100" dist="38100" dir="2700000" algn="tl">
                    <a:srgbClr val="000000">
                      <a:alpha val="43137"/>
                    </a:srgbClr>
                  </a:outerShdw>
                </a:effectLst>
                <a:latin typeface="Sitka Banner" panose="02000505000000020004" pitchFamily="2" charset="0"/>
                <a:ea typeface="Yu Gothic UI" panose="020B0500000000000000" pitchFamily="34" charset="-128"/>
                <a:cs typeface="Vrinda" panose="020B0502040204020203" pitchFamily="34" charset="0"/>
              </a:rPr>
              <a:t>Agency</a:t>
            </a:r>
          </a:p>
        </p:txBody>
      </p:sp>
      <p:sp>
        <p:nvSpPr>
          <p:cNvPr id="13" name="Subtitle 2">
            <a:extLst>
              <a:ext uri="{FF2B5EF4-FFF2-40B4-BE49-F238E27FC236}">
                <a16:creationId xmlns:a16="http://schemas.microsoft.com/office/drawing/2014/main" id="{583FA503-2BE2-9767-813A-68693995EBF0}"/>
              </a:ext>
            </a:extLst>
          </p:cNvPr>
          <p:cNvSpPr txBox="1">
            <a:spLocks/>
          </p:cNvSpPr>
          <p:nvPr/>
        </p:nvSpPr>
        <p:spPr>
          <a:xfrm>
            <a:off x="3622718" y="5541086"/>
            <a:ext cx="8523512" cy="15408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350" dirty="0">
                <a:solidFill>
                  <a:srgbClr val="0022A8"/>
                </a:solidFill>
                <a:latin typeface="Sitka Banner" panose="02000505000000020004" pitchFamily="2" charset="0"/>
                <a:ea typeface="Yu Gothic UI" panose="020B0500000000000000" pitchFamily="34" charset="-128"/>
                <a:cs typeface="Vrinda" panose="020B0502040204020203" pitchFamily="34" charset="0"/>
              </a:rPr>
              <a:t>State of Kansas</a:t>
            </a:r>
          </a:p>
          <a:p>
            <a:pPr algn="r"/>
            <a:r>
              <a:rPr lang="en-US" sz="2350" dirty="0">
                <a:solidFill>
                  <a:srgbClr val="0022A8"/>
                </a:solidFill>
                <a:latin typeface="Sitka Banner" panose="02000505000000020004" pitchFamily="2" charset="0"/>
                <a:ea typeface="Yu Gothic UI" panose="020B0500000000000000" pitchFamily="34" charset="-128"/>
                <a:cs typeface="Vrinda" panose="020B0502040204020203" pitchFamily="34" charset="0"/>
              </a:rPr>
              <a:t>Internal Control &amp; Compliance</a:t>
            </a:r>
          </a:p>
          <a:p>
            <a:pPr algn="r"/>
            <a:r>
              <a:rPr lang="en-US" sz="2350" dirty="0">
                <a:solidFill>
                  <a:srgbClr val="0022A8"/>
                </a:solidFill>
                <a:latin typeface="Sitka Banner" panose="02000505000000020004" pitchFamily="2" charset="0"/>
                <a:ea typeface="Yu Gothic UI" panose="020B0500000000000000" pitchFamily="34" charset="-128"/>
                <a:cs typeface="Vrinda" panose="020B0502040204020203" pitchFamily="34" charset="0"/>
              </a:rPr>
              <a:t>Statewide Consolidated Reporting, Controls, &amp; Collections Team</a:t>
            </a:r>
          </a:p>
        </p:txBody>
      </p:sp>
      <p:sp>
        <p:nvSpPr>
          <p:cNvPr id="3" name="TextBox 2">
            <a:extLst>
              <a:ext uri="{FF2B5EF4-FFF2-40B4-BE49-F238E27FC236}">
                <a16:creationId xmlns:a16="http://schemas.microsoft.com/office/drawing/2014/main" id="{EFB44CA0-4A9F-C042-023C-98738E2AB593}"/>
              </a:ext>
            </a:extLst>
          </p:cNvPr>
          <p:cNvSpPr txBox="1"/>
          <p:nvPr/>
        </p:nvSpPr>
        <p:spPr>
          <a:xfrm>
            <a:off x="8630479" y="4098090"/>
            <a:ext cx="3499917" cy="1200329"/>
          </a:xfrm>
          <a:prstGeom prst="rect">
            <a:avLst/>
          </a:prstGeom>
          <a:noFill/>
        </p:spPr>
        <p:txBody>
          <a:bodyPr wrap="square" rtlCol="0">
            <a:spAutoFit/>
          </a:bodyPr>
          <a:lstStyle/>
          <a:p>
            <a:r>
              <a:rPr lang="en-US" sz="7200" dirty="0">
                <a:solidFill>
                  <a:srgbClr val="0022A8"/>
                </a:solidFill>
                <a:effectLst>
                  <a:glow rad="38100">
                    <a:srgbClr val="A88214"/>
                  </a:glow>
                  <a:outerShdw blurRad="38100" dist="38100" dir="2700000" algn="tl">
                    <a:srgbClr val="000000">
                      <a:alpha val="43137"/>
                    </a:srgbClr>
                  </a:outerShdw>
                </a:effectLst>
                <a:latin typeface="Sitka Banner" panose="02000505000000020004" pitchFamily="2" charset="0"/>
                <a:ea typeface="Yu Gothic UI" panose="020B0500000000000000" pitchFamily="34" charset="-128"/>
                <a:cs typeface="Vrinda" panose="020B0502040204020203" pitchFamily="34" charset="0"/>
              </a:rPr>
              <a:t>Overview</a:t>
            </a:r>
            <a:endParaRPr lang="en-US" sz="7200" dirty="0">
              <a:effectLst>
                <a:glow rad="38100">
                  <a:srgbClr val="A88214"/>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235282209"/>
      </p:ext>
    </p:extLst>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flower field">
            <a:extLst>
              <a:ext uri="{FF2B5EF4-FFF2-40B4-BE49-F238E27FC236}">
                <a16:creationId xmlns:a16="http://schemas.microsoft.com/office/drawing/2014/main" id="{2B18BC45-2B55-E8E7-46A1-28765BBECA8B}"/>
              </a:ext>
            </a:extLst>
          </p:cNvPr>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0" y="-1411193"/>
            <a:ext cx="12406819" cy="8269193"/>
          </a:xfrm>
          <a:prstGeom prst="rect">
            <a:avLst/>
          </a:prstGeom>
        </p:spPr>
      </p:pic>
      <p:sp>
        <p:nvSpPr>
          <p:cNvPr id="10" name="Rectangle 9">
            <a:extLst>
              <a:ext uri="{FF2B5EF4-FFF2-40B4-BE49-F238E27FC236}">
                <a16:creationId xmlns:a16="http://schemas.microsoft.com/office/drawing/2014/main" id="{A088A2C3-55F7-45CC-7C61-4CC14F935180}"/>
              </a:ext>
            </a:extLst>
          </p:cNvPr>
          <p:cNvSpPr/>
          <p:nvPr/>
        </p:nvSpPr>
        <p:spPr>
          <a:xfrm>
            <a:off x="533772" y="1873321"/>
            <a:ext cx="11129817" cy="3819525"/>
          </a:xfrm>
          <a:prstGeom prst="rect">
            <a:avLst/>
          </a:prstGeom>
          <a:solidFill>
            <a:srgbClr val="042096">
              <a:alpha val="16000"/>
            </a:srgbClr>
          </a:solidFill>
          <a:ln w="38100">
            <a:solidFill>
              <a:srgbClr val="042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ADEC4B4-F2AF-26E2-6AED-7823DA08E201}"/>
              </a:ext>
            </a:extLst>
          </p:cNvPr>
          <p:cNvSpPr txBox="1"/>
          <p:nvPr/>
        </p:nvSpPr>
        <p:spPr>
          <a:xfrm>
            <a:off x="162623" y="2033588"/>
            <a:ext cx="11863765" cy="3208571"/>
          </a:xfrm>
          <a:prstGeom prst="rect">
            <a:avLst/>
          </a:prstGeom>
          <a:noFill/>
        </p:spPr>
        <p:txBody>
          <a:bodyPr wrap="square" rtlCol="0">
            <a:spAutoFit/>
          </a:bodyPr>
          <a:lstStyle/>
          <a:p>
            <a:pPr marL="738188" marR="0" lvl="0" indent="-342900" algn="l" defTabSz="914400" rtl="0" eaLnBrk="1" fontAlgn="t" latinLnBrk="0" hangingPunct="1">
              <a:lnSpc>
                <a:spcPct val="150000"/>
              </a:lnSpc>
              <a:spcBef>
                <a:spcPts val="0"/>
              </a:spcBef>
              <a:spcAft>
                <a:spcPts val="0"/>
              </a:spcAft>
              <a:buClrTx/>
              <a:buSzTx/>
              <a:buFont typeface="+mj-lt"/>
              <a:buAutoNum type="arabicPeriod"/>
              <a:tabLst/>
              <a:defRPr/>
            </a:pPr>
            <a:r>
              <a:rPr kumimoji="0" lang="en-US" sz="2700" b="1" i="1"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Departmental Objectives </a:t>
            </a:r>
            <a: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affecting its people, processes, &amp; infrastructure</a:t>
            </a:r>
          </a:p>
          <a:p>
            <a:pPr marL="738188" marR="0" lvl="0" indent="-342900" algn="l" defTabSz="914400" rtl="0" eaLnBrk="1" fontAlgn="t" latinLnBrk="0" hangingPunct="1">
              <a:lnSpc>
                <a:spcPct val="150000"/>
              </a:lnSpc>
              <a:spcBef>
                <a:spcPts val="0"/>
              </a:spcBef>
              <a:spcAft>
                <a:spcPts val="0"/>
              </a:spcAft>
              <a:buClrTx/>
              <a:buSzTx/>
              <a:buFont typeface="+mj-lt"/>
              <a:buAutoNum type="arabicPeriod"/>
              <a:tabLst/>
              <a:defRPr/>
            </a:pPr>
            <a:r>
              <a:rPr kumimoji="0" lang="en-US" sz="2700" b="1" i="1"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People-dependent</a:t>
            </a:r>
            <a: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 actions, attention, &amp; attitudes</a:t>
            </a:r>
          </a:p>
          <a:p>
            <a:pPr marL="738188" marR="0" lvl="0" indent="-342900" algn="l" defTabSz="914400" rtl="0" eaLnBrk="1" fontAlgn="t" latinLnBrk="0" hangingPunct="1">
              <a:lnSpc>
                <a:spcPct val="150000"/>
              </a:lnSpc>
              <a:spcBef>
                <a:spcPts val="0"/>
              </a:spcBef>
              <a:spcAft>
                <a:spcPts val="0"/>
              </a:spcAft>
              <a:buClrTx/>
              <a:buSzTx/>
              <a:buFont typeface="+mj-lt"/>
              <a:buAutoNum type="arabicPeriod"/>
              <a:tabLst/>
              <a:defRPr/>
            </a:pPr>
            <a:r>
              <a:rPr kumimoji="0" lang="en-US" sz="2700" b="1" i="1"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Cost-effective</a:t>
            </a:r>
            <a: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 </a:t>
            </a:r>
            <a:r>
              <a:rPr kumimoji="0" lang="en-US" sz="2700" b="1" i="1"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&amp;</a:t>
            </a:r>
            <a: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 </a:t>
            </a:r>
            <a:r>
              <a:rPr kumimoji="0" lang="en-US" sz="2700" b="1" i="1"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adaptable</a:t>
            </a:r>
            <a: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 operating environment(s)</a:t>
            </a:r>
          </a:p>
          <a:p>
            <a:pPr marL="738188" marR="0" lvl="0" indent="-342900" algn="l" defTabSz="914400" rtl="0" eaLnBrk="1" fontAlgn="t" latinLnBrk="0" hangingPunct="1">
              <a:lnSpc>
                <a:spcPct val="150000"/>
              </a:lnSpc>
              <a:spcBef>
                <a:spcPts val="0"/>
              </a:spcBef>
              <a:spcAft>
                <a:spcPts val="0"/>
              </a:spcAft>
              <a:buClrTx/>
              <a:buSzTx/>
              <a:buFont typeface="+mj-lt"/>
              <a:buAutoNum type="arabicPeriod"/>
              <a:tabLst/>
              <a:defRPr/>
            </a:pPr>
            <a:r>
              <a:rPr kumimoji="0" lang="en-US" sz="2700" b="1" i="1"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Processes</a:t>
            </a:r>
            <a: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 consisting of ongoing tasks &amp; activities</a:t>
            </a:r>
            <a:endParaRPr kumimoji="0" lang="en-US" sz="2700" b="0" i="1" u="none" strike="noStrike" kern="1200" cap="none" spc="0" normalizeH="0" baseline="0" noProof="0" dirty="0">
              <a:ln>
                <a:noFill/>
              </a:ln>
              <a:solidFill>
                <a:srgbClr val="02145E"/>
              </a:solidFill>
              <a:effectLst/>
              <a:uLnTx/>
              <a:uFillTx/>
              <a:latin typeface="Calibri" panose="020F0502020204030204" pitchFamily="34" charset="0"/>
              <a:ea typeface="+mn-ea"/>
              <a:cs typeface="+mn-cs"/>
            </a:endParaRPr>
          </a:p>
          <a:p>
            <a:pPr marL="738188" marR="0" lvl="0" indent="-342900" algn="l" defTabSz="914400" rtl="0" eaLnBrk="1" fontAlgn="t" latinLnBrk="0" hangingPunct="1">
              <a:lnSpc>
                <a:spcPct val="150000"/>
              </a:lnSpc>
              <a:spcBef>
                <a:spcPts val="0"/>
              </a:spcBef>
              <a:spcAft>
                <a:spcPts val="0"/>
              </a:spcAft>
              <a:buClrTx/>
              <a:buSzTx/>
              <a:buFont typeface="+mj-lt"/>
              <a:buAutoNum type="arabicPeriod"/>
              <a:tabLst/>
              <a:defRPr/>
            </a:pPr>
            <a:r>
              <a:rPr kumimoji="0" lang="en-US" sz="2700" b="1" i="1"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Reasonable</a:t>
            </a:r>
            <a: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 </a:t>
            </a:r>
            <a:r>
              <a:rPr kumimoji="0" lang="en-US" sz="2700" b="0" i="0" u="sng" strike="noStrike" kern="1200" cap="none" spc="0" normalizeH="0" baseline="0" noProof="0" dirty="0">
                <a:ln>
                  <a:noFill/>
                </a:ln>
                <a:solidFill>
                  <a:srgbClr val="02145E"/>
                </a:solidFill>
                <a:effectLst/>
                <a:uLnTx/>
                <a:uFillTx/>
                <a:latin typeface="Calibri" panose="020F0502020204030204" pitchFamily="34" charset="0"/>
                <a:ea typeface="+mn-ea"/>
                <a:cs typeface="+mn-cs"/>
              </a:rPr>
              <a:t>not</a:t>
            </a:r>
            <a: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 absolute </a:t>
            </a:r>
            <a:r>
              <a:rPr kumimoji="0" lang="en-US" sz="2700" b="1" i="1"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assurance</a:t>
            </a:r>
            <a: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 regarding the achievement of objectives</a:t>
            </a:r>
          </a:p>
        </p:txBody>
      </p:sp>
      <p:sp>
        <p:nvSpPr>
          <p:cNvPr id="2" name="Title 1">
            <a:extLst>
              <a:ext uri="{FF2B5EF4-FFF2-40B4-BE49-F238E27FC236}">
                <a16:creationId xmlns:a16="http://schemas.microsoft.com/office/drawing/2014/main" id="{D6EB2F81-38C1-AEC4-BD20-16283D9A31D8}"/>
              </a:ext>
            </a:extLst>
          </p:cNvPr>
          <p:cNvSpPr>
            <a:spLocks noGrp="1"/>
          </p:cNvSpPr>
          <p:nvPr>
            <p:ph type="title"/>
          </p:nvPr>
        </p:nvSpPr>
        <p:spPr>
          <a:xfrm>
            <a:off x="162623" y="307264"/>
            <a:ext cx="11863765" cy="1325563"/>
          </a:xfrm>
        </p:spPr>
        <p:txBody>
          <a:bodyPr/>
          <a:lstStyle/>
          <a:p>
            <a:pPr algn="ctr"/>
            <a:r>
              <a:rPr lang="en-US" dirty="0">
                <a:latin typeface="Sitka Banner Semibold" pitchFamily="2" charset="0"/>
              </a:rPr>
              <a:t>Fundamental Concepts of Internal Control</a:t>
            </a:r>
          </a:p>
        </p:txBody>
      </p:sp>
      <p:sp>
        <p:nvSpPr>
          <p:cNvPr id="9" name="Rectangle 8">
            <a:extLst>
              <a:ext uri="{FF2B5EF4-FFF2-40B4-BE49-F238E27FC236}">
                <a16:creationId xmlns:a16="http://schemas.microsoft.com/office/drawing/2014/main" id="{D9A711DD-ED4B-841D-7AA6-8ABC2A5B8BC7}"/>
              </a:ext>
            </a:extLst>
          </p:cNvPr>
          <p:cNvSpPr/>
          <p:nvPr/>
        </p:nvSpPr>
        <p:spPr>
          <a:xfrm>
            <a:off x="81213" y="82716"/>
            <a:ext cx="12029574" cy="6692568"/>
          </a:xfrm>
          <a:prstGeom prst="rect">
            <a:avLst/>
          </a:prstGeom>
          <a:noFill/>
          <a:ln w="161925" cap="flat" cmpd="thickThin">
            <a:solidFill>
              <a:srgbClr val="0420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481147"/>
      </p:ext>
    </p:extLst>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Freeform 68">
            <a:extLst>
              <a:ext uri="{FF2B5EF4-FFF2-40B4-BE49-F238E27FC236}">
                <a16:creationId xmlns:a16="http://schemas.microsoft.com/office/drawing/2014/main" id="{AD9E7712-D0B7-680E-4BB1-436782688CDE}"/>
              </a:ext>
            </a:extLst>
          </p:cNvPr>
          <p:cNvSpPr>
            <a:spLocks/>
          </p:cNvSpPr>
          <p:nvPr/>
        </p:nvSpPr>
        <p:spPr bwMode="auto">
          <a:xfrm>
            <a:off x="4886324" y="4195312"/>
            <a:ext cx="2425700" cy="2103437"/>
          </a:xfrm>
          <a:custGeom>
            <a:avLst/>
            <a:gdLst>
              <a:gd name="T0" fmla="*/ 382 w 1528"/>
              <a:gd name="T1" fmla="*/ 1325 h 1325"/>
              <a:gd name="T2" fmla="*/ 1146 w 1528"/>
              <a:gd name="T3" fmla="*/ 1325 h 1325"/>
              <a:gd name="T4" fmla="*/ 1528 w 1528"/>
              <a:gd name="T5" fmla="*/ 662 h 1325"/>
              <a:gd name="T6" fmla="*/ 1146 w 1528"/>
              <a:gd name="T7" fmla="*/ 0 h 1325"/>
              <a:gd name="T8" fmla="*/ 382 w 1528"/>
              <a:gd name="T9" fmla="*/ 0 h 1325"/>
              <a:gd name="T10" fmla="*/ 0 w 1528"/>
              <a:gd name="T11" fmla="*/ 662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2"/>
                </a:lnTo>
                <a:lnTo>
                  <a:pt x="1146" y="0"/>
                </a:lnTo>
                <a:lnTo>
                  <a:pt x="382" y="0"/>
                </a:lnTo>
                <a:lnTo>
                  <a:pt x="0" y="662"/>
                </a:lnTo>
                <a:lnTo>
                  <a:pt x="382" y="1325"/>
                </a:lnTo>
                <a:close/>
              </a:path>
            </a:pathLst>
          </a:custGeom>
          <a:solidFill>
            <a:srgbClr val="A88214">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pic>
        <p:nvPicPr>
          <p:cNvPr id="100" name="Picture 99" descr="Macro shot of yellow sunflower">
            <a:extLst>
              <a:ext uri="{FF2B5EF4-FFF2-40B4-BE49-F238E27FC236}">
                <a16:creationId xmlns:a16="http://schemas.microsoft.com/office/drawing/2014/main" id="{AB3B267F-F30D-C546-C353-EF8EA14326E0}"/>
              </a:ext>
            </a:extLst>
          </p:cNvPr>
          <p:cNvPicPr>
            <a:picLocks noGrp="1" noRot="1" noChangeAspect="1" noMove="1" noResize="1" noEditPoints="1" noAdjustHandles="1" noChangeArrowheads="1" noChangeShapeType="1" noCrop="1"/>
          </p:cNvPicPr>
          <p:nvPr/>
        </p:nvPicPr>
        <p:blipFill>
          <a:blip r:embed="rId3">
            <a:alphaModFix amt="21000"/>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95D994D7-1B7D-A31F-30B3-0328712E3EE1}"/>
              </a:ext>
            </a:extLst>
          </p:cNvPr>
          <p:cNvSpPr>
            <a:spLocks noGrp="1"/>
          </p:cNvSpPr>
          <p:nvPr>
            <p:ph type="title"/>
          </p:nvPr>
        </p:nvSpPr>
        <p:spPr>
          <a:xfrm>
            <a:off x="327264" y="246146"/>
            <a:ext cx="11644206" cy="555424"/>
          </a:xfrm>
        </p:spPr>
        <p:txBody>
          <a:bodyPr>
            <a:noAutofit/>
          </a:bodyPr>
          <a:lstStyle/>
          <a:p>
            <a:pPr algn="ctr"/>
            <a:r>
              <a:rPr lang="en-US" sz="4800" dirty="0">
                <a:solidFill>
                  <a:srgbClr val="02145E"/>
                </a:solidFill>
                <a:latin typeface="Sitka Banner Semibold" pitchFamily="2" charset="0"/>
              </a:rPr>
              <a:t>Control Environment</a:t>
            </a:r>
          </a:p>
        </p:txBody>
      </p:sp>
      <p:sp>
        <p:nvSpPr>
          <p:cNvPr id="10" name="Rectangle 9">
            <a:extLst>
              <a:ext uri="{FF2B5EF4-FFF2-40B4-BE49-F238E27FC236}">
                <a16:creationId xmlns:a16="http://schemas.microsoft.com/office/drawing/2014/main" id="{3CA5ED11-5E36-DE5D-A524-030C1BFBA132}"/>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9051AD84-0F0E-86D9-4C87-B14D0FFB1015}"/>
              </a:ext>
            </a:extLst>
          </p:cNvPr>
          <p:cNvSpPr txBox="1"/>
          <p:nvPr/>
        </p:nvSpPr>
        <p:spPr>
          <a:xfrm>
            <a:off x="4890279" y="4497844"/>
            <a:ext cx="2427570" cy="1323439"/>
          </a:xfrm>
          <a:prstGeom prst="rect">
            <a:avLst/>
          </a:prstGeom>
          <a:noFill/>
        </p:spPr>
        <p:txBody>
          <a:bodyPr wrap="square" rtlCol="0">
            <a:spAutoFit/>
          </a:bodyPr>
          <a:lstStyle/>
          <a:p>
            <a:pPr algn="ctr"/>
            <a:r>
              <a:rPr lang="en-US" sz="4000" dirty="0">
                <a:latin typeface="Sitka Heading Semibold" panose="020B0604020202020204" pitchFamily="2" charset="0"/>
              </a:rPr>
              <a:t>Tone at the Top</a:t>
            </a:r>
            <a:endParaRPr lang="en-US" sz="4000" spc="200" dirty="0">
              <a:latin typeface="Sitka Heading Semibold" panose="020B0604020202020204" pitchFamily="2" charset="0"/>
            </a:endParaRPr>
          </a:p>
        </p:txBody>
      </p:sp>
      <p:sp>
        <p:nvSpPr>
          <p:cNvPr id="129" name="Freeform 56">
            <a:extLst>
              <a:ext uri="{FF2B5EF4-FFF2-40B4-BE49-F238E27FC236}">
                <a16:creationId xmlns:a16="http://schemas.microsoft.com/office/drawing/2014/main" id="{E0099E51-B5DB-93E7-9381-3C770E0031B6}"/>
              </a:ext>
            </a:extLst>
          </p:cNvPr>
          <p:cNvSpPr>
            <a:spLocks/>
          </p:cNvSpPr>
          <p:nvPr/>
        </p:nvSpPr>
        <p:spPr bwMode="auto">
          <a:xfrm>
            <a:off x="3602036" y="1071113"/>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1" name="Freeform 58">
            <a:extLst>
              <a:ext uri="{FF2B5EF4-FFF2-40B4-BE49-F238E27FC236}">
                <a16:creationId xmlns:a16="http://schemas.microsoft.com/office/drawing/2014/main" id="{6AF702FB-88A4-6CE1-8C31-39B853E62BF2}"/>
              </a:ext>
            </a:extLst>
          </p:cNvPr>
          <p:cNvSpPr>
            <a:spLocks/>
          </p:cNvSpPr>
          <p:nvPr/>
        </p:nvSpPr>
        <p:spPr bwMode="auto">
          <a:xfrm>
            <a:off x="1541461" y="2183950"/>
            <a:ext cx="2427288" cy="2103437"/>
          </a:xfrm>
          <a:custGeom>
            <a:avLst/>
            <a:gdLst>
              <a:gd name="T0" fmla="*/ 382 w 1529"/>
              <a:gd name="T1" fmla="*/ 1325 h 1325"/>
              <a:gd name="T2" fmla="*/ 1146 w 1529"/>
              <a:gd name="T3" fmla="*/ 1325 h 1325"/>
              <a:gd name="T4" fmla="*/ 1529 w 1529"/>
              <a:gd name="T5" fmla="*/ 663 h 1325"/>
              <a:gd name="T6" fmla="*/ 1146 w 1529"/>
              <a:gd name="T7" fmla="*/ 0 h 1325"/>
              <a:gd name="T8" fmla="*/ 382 w 1529"/>
              <a:gd name="T9" fmla="*/ 0 h 1325"/>
              <a:gd name="T10" fmla="*/ 0 w 1529"/>
              <a:gd name="T11" fmla="*/ 663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3"/>
                </a:lnTo>
                <a:lnTo>
                  <a:pt x="1146" y="0"/>
                </a:lnTo>
                <a:lnTo>
                  <a:pt x="382" y="0"/>
                </a:lnTo>
                <a:lnTo>
                  <a:pt x="0" y="663"/>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baseline="-25000"/>
          </a:p>
        </p:txBody>
      </p:sp>
      <p:sp>
        <p:nvSpPr>
          <p:cNvPr id="133" name="Freeform 60">
            <a:extLst>
              <a:ext uri="{FF2B5EF4-FFF2-40B4-BE49-F238E27FC236}">
                <a16:creationId xmlns:a16="http://schemas.microsoft.com/office/drawing/2014/main" id="{7EEA6B8C-2A66-C7AE-B4EE-4E1BB0E3F8F2}"/>
              </a:ext>
            </a:extLst>
          </p:cNvPr>
          <p:cNvSpPr>
            <a:spLocks/>
          </p:cNvSpPr>
          <p:nvPr/>
        </p:nvSpPr>
        <p:spPr bwMode="auto">
          <a:xfrm>
            <a:off x="555623" y="4535037"/>
            <a:ext cx="2427288" cy="2103437"/>
          </a:xfrm>
          <a:custGeom>
            <a:avLst/>
            <a:gdLst>
              <a:gd name="T0" fmla="*/ 383 w 1529"/>
              <a:gd name="T1" fmla="*/ 1325 h 1325"/>
              <a:gd name="T2" fmla="*/ 1147 w 1529"/>
              <a:gd name="T3" fmla="*/ 1325 h 1325"/>
              <a:gd name="T4" fmla="*/ 1529 w 1529"/>
              <a:gd name="T5" fmla="*/ 662 h 1325"/>
              <a:gd name="T6" fmla="*/ 1147 w 1529"/>
              <a:gd name="T7" fmla="*/ 0 h 1325"/>
              <a:gd name="T8" fmla="*/ 383 w 1529"/>
              <a:gd name="T9" fmla="*/ 0 h 1325"/>
              <a:gd name="T10" fmla="*/ 0 w 1529"/>
              <a:gd name="T11" fmla="*/ 662 h 1325"/>
              <a:gd name="T12" fmla="*/ 383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3" y="1325"/>
                </a:moveTo>
                <a:lnTo>
                  <a:pt x="1147" y="1325"/>
                </a:lnTo>
                <a:lnTo>
                  <a:pt x="1529" y="662"/>
                </a:lnTo>
                <a:lnTo>
                  <a:pt x="1147" y="0"/>
                </a:lnTo>
                <a:lnTo>
                  <a:pt x="383" y="0"/>
                </a:lnTo>
                <a:lnTo>
                  <a:pt x="0" y="662"/>
                </a:lnTo>
                <a:lnTo>
                  <a:pt x="383"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baseline="-25000"/>
          </a:p>
        </p:txBody>
      </p:sp>
      <p:sp>
        <p:nvSpPr>
          <p:cNvPr id="135" name="Freeform 62">
            <a:extLst>
              <a:ext uri="{FF2B5EF4-FFF2-40B4-BE49-F238E27FC236}">
                <a16:creationId xmlns:a16="http://schemas.microsoft.com/office/drawing/2014/main" id="{6010695E-F0CC-85E2-1B1F-06D87DCE887F}"/>
              </a:ext>
            </a:extLst>
          </p:cNvPr>
          <p:cNvSpPr>
            <a:spLocks/>
          </p:cNvSpPr>
          <p:nvPr/>
        </p:nvSpPr>
        <p:spPr bwMode="auto">
          <a:xfrm>
            <a:off x="8220074" y="2199825"/>
            <a:ext cx="2425700" cy="2103437"/>
          </a:xfrm>
          <a:custGeom>
            <a:avLst/>
            <a:gdLst>
              <a:gd name="T0" fmla="*/ 382 w 1528"/>
              <a:gd name="T1" fmla="*/ 1325 h 1325"/>
              <a:gd name="T2" fmla="*/ 1146 w 1528"/>
              <a:gd name="T3" fmla="*/ 1325 h 1325"/>
              <a:gd name="T4" fmla="*/ 1528 w 1528"/>
              <a:gd name="T5" fmla="*/ 663 h 1325"/>
              <a:gd name="T6" fmla="*/ 1146 w 1528"/>
              <a:gd name="T7" fmla="*/ 0 h 1325"/>
              <a:gd name="T8" fmla="*/ 382 w 1528"/>
              <a:gd name="T9" fmla="*/ 0 h 1325"/>
              <a:gd name="T10" fmla="*/ 0 w 1528"/>
              <a:gd name="T11" fmla="*/ 663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3"/>
                </a:lnTo>
                <a:lnTo>
                  <a:pt x="1146" y="0"/>
                </a:lnTo>
                <a:lnTo>
                  <a:pt x="382" y="0"/>
                </a:lnTo>
                <a:lnTo>
                  <a:pt x="0" y="663"/>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7" name="Freeform 64">
            <a:extLst>
              <a:ext uri="{FF2B5EF4-FFF2-40B4-BE49-F238E27FC236}">
                <a16:creationId xmlns:a16="http://schemas.microsoft.com/office/drawing/2014/main" id="{0E9DD0ED-CCAB-6358-4E38-D3596DB75D2F}"/>
              </a:ext>
            </a:extLst>
          </p:cNvPr>
          <p:cNvSpPr>
            <a:spLocks/>
          </p:cNvSpPr>
          <p:nvPr/>
        </p:nvSpPr>
        <p:spPr bwMode="auto">
          <a:xfrm>
            <a:off x="9105899" y="4536625"/>
            <a:ext cx="2427288" cy="2103437"/>
          </a:xfrm>
          <a:custGeom>
            <a:avLst/>
            <a:gdLst>
              <a:gd name="T0" fmla="*/ 382 w 1529"/>
              <a:gd name="T1" fmla="*/ 1325 h 1325"/>
              <a:gd name="T2" fmla="*/ 1147 w 1529"/>
              <a:gd name="T3" fmla="*/ 1325 h 1325"/>
              <a:gd name="T4" fmla="*/ 1529 w 1529"/>
              <a:gd name="T5" fmla="*/ 662 h 1325"/>
              <a:gd name="T6" fmla="*/ 1147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7" y="1325"/>
                </a:lnTo>
                <a:lnTo>
                  <a:pt x="1529" y="662"/>
                </a:lnTo>
                <a:lnTo>
                  <a:pt x="1147"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9" name="Freeform 66">
            <a:extLst>
              <a:ext uri="{FF2B5EF4-FFF2-40B4-BE49-F238E27FC236}">
                <a16:creationId xmlns:a16="http://schemas.microsoft.com/office/drawing/2014/main" id="{B21FC93E-8440-E64F-55F4-49A57C656B49}"/>
              </a:ext>
            </a:extLst>
          </p:cNvPr>
          <p:cNvSpPr>
            <a:spLocks/>
          </p:cNvSpPr>
          <p:nvPr/>
        </p:nvSpPr>
        <p:spPr bwMode="auto">
          <a:xfrm>
            <a:off x="6176961" y="1071113"/>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0" name="Freeform 57">
            <a:extLst>
              <a:ext uri="{FF2B5EF4-FFF2-40B4-BE49-F238E27FC236}">
                <a16:creationId xmlns:a16="http://schemas.microsoft.com/office/drawing/2014/main" id="{5F510A55-2102-59A2-B205-1F64C2E16AAB}"/>
              </a:ext>
            </a:extLst>
          </p:cNvPr>
          <p:cNvSpPr>
            <a:spLocks/>
          </p:cNvSpPr>
          <p:nvPr/>
        </p:nvSpPr>
        <p:spPr bwMode="auto">
          <a:xfrm>
            <a:off x="3602036" y="1055767"/>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59">
            <a:extLst>
              <a:ext uri="{FF2B5EF4-FFF2-40B4-BE49-F238E27FC236}">
                <a16:creationId xmlns:a16="http://schemas.microsoft.com/office/drawing/2014/main" id="{B80DB4EB-9B7F-8428-C0BC-9E44E9CE037E}"/>
              </a:ext>
            </a:extLst>
          </p:cNvPr>
          <p:cNvSpPr>
            <a:spLocks/>
          </p:cNvSpPr>
          <p:nvPr/>
        </p:nvSpPr>
        <p:spPr bwMode="auto">
          <a:xfrm>
            <a:off x="1541461" y="2168604"/>
            <a:ext cx="2427288" cy="2103437"/>
          </a:xfrm>
          <a:custGeom>
            <a:avLst/>
            <a:gdLst>
              <a:gd name="T0" fmla="*/ 382 w 1529"/>
              <a:gd name="T1" fmla="*/ 1325 h 1325"/>
              <a:gd name="T2" fmla="*/ 1146 w 1529"/>
              <a:gd name="T3" fmla="*/ 1325 h 1325"/>
              <a:gd name="T4" fmla="*/ 1529 w 1529"/>
              <a:gd name="T5" fmla="*/ 663 h 1325"/>
              <a:gd name="T6" fmla="*/ 1146 w 1529"/>
              <a:gd name="T7" fmla="*/ 0 h 1325"/>
              <a:gd name="T8" fmla="*/ 382 w 1529"/>
              <a:gd name="T9" fmla="*/ 0 h 1325"/>
              <a:gd name="T10" fmla="*/ 0 w 1529"/>
              <a:gd name="T11" fmla="*/ 663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3"/>
                </a:lnTo>
                <a:lnTo>
                  <a:pt x="1146" y="0"/>
                </a:lnTo>
                <a:lnTo>
                  <a:pt x="382" y="0"/>
                </a:lnTo>
                <a:lnTo>
                  <a:pt x="0" y="663"/>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61">
            <a:extLst>
              <a:ext uri="{FF2B5EF4-FFF2-40B4-BE49-F238E27FC236}">
                <a16:creationId xmlns:a16="http://schemas.microsoft.com/office/drawing/2014/main" id="{96FB87FA-E7B4-C9A2-5B8F-313F612D6938}"/>
              </a:ext>
            </a:extLst>
          </p:cNvPr>
          <p:cNvSpPr>
            <a:spLocks/>
          </p:cNvSpPr>
          <p:nvPr/>
        </p:nvSpPr>
        <p:spPr bwMode="auto">
          <a:xfrm>
            <a:off x="555624" y="4519691"/>
            <a:ext cx="2427288" cy="2103437"/>
          </a:xfrm>
          <a:custGeom>
            <a:avLst/>
            <a:gdLst>
              <a:gd name="T0" fmla="*/ 383 w 1529"/>
              <a:gd name="T1" fmla="*/ 1325 h 1325"/>
              <a:gd name="T2" fmla="*/ 1147 w 1529"/>
              <a:gd name="T3" fmla="*/ 1325 h 1325"/>
              <a:gd name="T4" fmla="*/ 1529 w 1529"/>
              <a:gd name="T5" fmla="*/ 662 h 1325"/>
              <a:gd name="T6" fmla="*/ 1147 w 1529"/>
              <a:gd name="T7" fmla="*/ 0 h 1325"/>
              <a:gd name="T8" fmla="*/ 383 w 1529"/>
              <a:gd name="T9" fmla="*/ 0 h 1325"/>
              <a:gd name="T10" fmla="*/ 0 w 1529"/>
              <a:gd name="T11" fmla="*/ 662 h 1325"/>
              <a:gd name="T12" fmla="*/ 383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3" y="1325"/>
                </a:moveTo>
                <a:lnTo>
                  <a:pt x="1147" y="1325"/>
                </a:lnTo>
                <a:lnTo>
                  <a:pt x="1529" y="662"/>
                </a:lnTo>
                <a:lnTo>
                  <a:pt x="1147" y="0"/>
                </a:lnTo>
                <a:lnTo>
                  <a:pt x="383" y="0"/>
                </a:lnTo>
                <a:lnTo>
                  <a:pt x="0" y="662"/>
                </a:lnTo>
                <a:lnTo>
                  <a:pt x="383"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63">
            <a:extLst>
              <a:ext uri="{FF2B5EF4-FFF2-40B4-BE49-F238E27FC236}">
                <a16:creationId xmlns:a16="http://schemas.microsoft.com/office/drawing/2014/main" id="{9EBB4A5C-ACE3-E979-1416-4E84AF56E521}"/>
              </a:ext>
            </a:extLst>
          </p:cNvPr>
          <p:cNvSpPr>
            <a:spLocks/>
          </p:cNvSpPr>
          <p:nvPr/>
        </p:nvSpPr>
        <p:spPr bwMode="auto">
          <a:xfrm>
            <a:off x="8201025" y="2222579"/>
            <a:ext cx="2425700" cy="2103437"/>
          </a:xfrm>
          <a:custGeom>
            <a:avLst/>
            <a:gdLst>
              <a:gd name="T0" fmla="*/ 382 w 1528"/>
              <a:gd name="T1" fmla="*/ 1325 h 1325"/>
              <a:gd name="T2" fmla="*/ 1146 w 1528"/>
              <a:gd name="T3" fmla="*/ 1325 h 1325"/>
              <a:gd name="T4" fmla="*/ 1528 w 1528"/>
              <a:gd name="T5" fmla="*/ 663 h 1325"/>
              <a:gd name="T6" fmla="*/ 1146 w 1528"/>
              <a:gd name="T7" fmla="*/ 0 h 1325"/>
              <a:gd name="T8" fmla="*/ 382 w 1528"/>
              <a:gd name="T9" fmla="*/ 0 h 1325"/>
              <a:gd name="T10" fmla="*/ 0 w 1528"/>
              <a:gd name="T11" fmla="*/ 663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3"/>
                </a:lnTo>
                <a:lnTo>
                  <a:pt x="1146" y="0"/>
                </a:lnTo>
                <a:lnTo>
                  <a:pt x="382" y="0"/>
                </a:lnTo>
                <a:lnTo>
                  <a:pt x="0" y="663"/>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65">
            <a:extLst>
              <a:ext uri="{FF2B5EF4-FFF2-40B4-BE49-F238E27FC236}">
                <a16:creationId xmlns:a16="http://schemas.microsoft.com/office/drawing/2014/main" id="{BE6D01ED-697D-DE70-AD2C-3C46499E8DB6}"/>
              </a:ext>
            </a:extLst>
          </p:cNvPr>
          <p:cNvSpPr>
            <a:spLocks/>
          </p:cNvSpPr>
          <p:nvPr/>
        </p:nvSpPr>
        <p:spPr bwMode="auto">
          <a:xfrm>
            <a:off x="9105900" y="4502229"/>
            <a:ext cx="2427288" cy="2103437"/>
          </a:xfrm>
          <a:custGeom>
            <a:avLst/>
            <a:gdLst>
              <a:gd name="T0" fmla="*/ 382 w 1529"/>
              <a:gd name="T1" fmla="*/ 1325 h 1325"/>
              <a:gd name="T2" fmla="*/ 1147 w 1529"/>
              <a:gd name="T3" fmla="*/ 1325 h 1325"/>
              <a:gd name="T4" fmla="*/ 1529 w 1529"/>
              <a:gd name="T5" fmla="*/ 662 h 1325"/>
              <a:gd name="T6" fmla="*/ 1147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7" y="1325"/>
                </a:lnTo>
                <a:lnTo>
                  <a:pt x="1529" y="662"/>
                </a:lnTo>
                <a:lnTo>
                  <a:pt x="1147"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67">
            <a:extLst>
              <a:ext uri="{FF2B5EF4-FFF2-40B4-BE49-F238E27FC236}">
                <a16:creationId xmlns:a16="http://schemas.microsoft.com/office/drawing/2014/main" id="{DA672061-C0F0-3C9C-4CDB-400CDEF7A14C}"/>
              </a:ext>
            </a:extLst>
          </p:cNvPr>
          <p:cNvSpPr>
            <a:spLocks/>
          </p:cNvSpPr>
          <p:nvPr/>
        </p:nvSpPr>
        <p:spPr bwMode="auto">
          <a:xfrm>
            <a:off x="6176962" y="1055767"/>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69">
            <a:extLst>
              <a:ext uri="{FF2B5EF4-FFF2-40B4-BE49-F238E27FC236}">
                <a16:creationId xmlns:a16="http://schemas.microsoft.com/office/drawing/2014/main" id="{9875CAEB-07D8-6524-8D31-4CB219C6FE60}"/>
              </a:ext>
            </a:extLst>
          </p:cNvPr>
          <p:cNvSpPr>
            <a:spLocks/>
          </p:cNvSpPr>
          <p:nvPr/>
        </p:nvSpPr>
        <p:spPr bwMode="auto">
          <a:xfrm>
            <a:off x="4848224" y="4179966"/>
            <a:ext cx="2425700" cy="2103437"/>
          </a:xfrm>
          <a:custGeom>
            <a:avLst/>
            <a:gdLst>
              <a:gd name="T0" fmla="*/ 382 w 1528"/>
              <a:gd name="T1" fmla="*/ 1325 h 1325"/>
              <a:gd name="T2" fmla="*/ 1146 w 1528"/>
              <a:gd name="T3" fmla="*/ 1325 h 1325"/>
              <a:gd name="T4" fmla="*/ 1528 w 1528"/>
              <a:gd name="T5" fmla="*/ 662 h 1325"/>
              <a:gd name="T6" fmla="*/ 1146 w 1528"/>
              <a:gd name="T7" fmla="*/ 0 h 1325"/>
              <a:gd name="T8" fmla="*/ 382 w 1528"/>
              <a:gd name="T9" fmla="*/ 0 h 1325"/>
              <a:gd name="T10" fmla="*/ 0 w 1528"/>
              <a:gd name="T11" fmla="*/ 662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2"/>
                </a:lnTo>
                <a:lnTo>
                  <a:pt x="1146" y="0"/>
                </a:lnTo>
                <a:lnTo>
                  <a:pt x="382" y="0"/>
                </a:lnTo>
                <a:lnTo>
                  <a:pt x="0" y="662"/>
                </a:lnTo>
                <a:lnTo>
                  <a:pt x="382" y="1325"/>
                </a:lnTo>
                <a:close/>
              </a:path>
            </a:pathLst>
          </a:custGeom>
          <a:noFill/>
          <a:ln w="9525" cap="sq">
            <a:solidFill>
              <a:srgbClr val="D8D8D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TextBox 72">
            <a:extLst>
              <a:ext uri="{FF2B5EF4-FFF2-40B4-BE49-F238E27FC236}">
                <a16:creationId xmlns:a16="http://schemas.microsoft.com/office/drawing/2014/main" id="{E8CE0E08-D8C7-F10F-3D1C-00C8DE703A5C}"/>
              </a:ext>
            </a:extLst>
          </p:cNvPr>
          <p:cNvSpPr txBox="1"/>
          <p:nvPr/>
        </p:nvSpPr>
        <p:spPr>
          <a:xfrm>
            <a:off x="3657559" y="1407624"/>
            <a:ext cx="2316242" cy="1569660"/>
          </a:xfrm>
          <a:prstGeom prst="rect">
            <a:avLst/>
          </a:prstGeom>
          <a:noFill/>
        </p:spPr>
        <p:txBody>
          <a:bodyPr wrap="square" rtlCol="0">
            <a:spAutoFit/>
          </a:bodyPr>
          <a:lstStyle/>
          <a:p>
            <a:pPr algn="ctr"/>
            <a:r>
              <a:rPr lang="en-US" sz="2400" dirty="0">
                <a:solidFill>
                  <a:srgbClr val="F8E2BE"/>
                </a:solidFill>
                <a:latin typeface="Sitka Heading Semibold" panose="020B0604020202020204" pitchFamily="2" charset="0"/>
              </a:rPr>
              <a:t>Management Philosophy &amp; Operating </a:t>
            </a:r>
            <a:r>
              <a:rPr lang="en-US" sz="2400" spc="200" dirty="0">
                <a:solidFill>
                  <a:srgbClr val="F8E2BE"/>
                </a:solidFill>
                <a:latin typeface="Sitka Heading Semibold" panose="020B0604020202020204" pitchFamily="2" charset="0"/>
              </a:rPr>
              <a:t>Style</a:t>
            </a:r>
          </a:p>
        </p:txBody>
      </p:sp>
      <p:sp>
        <p:nvSpPr>
          <p:cNvPr id="81" name="TextBox 80">
            <a:extLst>
              <a:ext uri="{FF2B5EF4-FFF2-40B4-BE49-F238E27FC236}">
                <a16:creationId xmlns:a16="http://schemas.microsoft.com/office/drawing/2014/main" id="{F6D7DAE6-1A2D-80ED-427D-DDE05248C30E}"/>
              </a:ext>
            </a:extLst>
          </p:cNvPr>
          <p:cNvSpPr txBox="1"/>
          <p:nvPr/>
        </p:nvSpPr>
        <p:spPr>
          <a:xfrm>
            <a:off x="1552697" y="2838098"/>
            <a:ext cx="2452559" cy="830997"/>
          </a:xfrm>
          <a:prstGeom prst="rect">
            <a:avLst/>
          </a:prstGeom>
          <a:noFill/>
        </p:spPr>
        <p:txBody>
          <a:bodyPr wrap="square" rtlCol="0">
            <a:spAutoFit/>
          </a:bodyPr>
          <a:lstStyle/>
          <a:p>
            <a:pPr algn="ctr"/>
            <a:r>
              <a:rPr lang="en-US" sz="2400" dirty="0">
                <a:solidFill>
                  <a:srgbClr val="F8E2BE"/>
                </a:solidFill>
                <a:latin typeface="Sitka Heading Semibold" panose="020B0604020202020204" pitchFamily="2" charset="0"/>
              </a:rPr>
              <a:t>Commitment to Competence</a:t>
            </a:r>
            <a:endParaRPr lang="en-US" sz="2400" spc="200" dirty="0">
              <a:solidFill>
                <a:srgbClr val="F8E2BE"/>
              </a:solidFill>
              <a:latin typeface="Sitka Heading Semibold" panose="020B0604020202020204" pitchFamily="2" charset="0"/>
            </a:endParaRPr>
          </a:p>
        </p:txBody>
      </p:sp>
      <p:sp>
        <p:nvSpPr>
          <p:cNvPr id="83" name="TextBox 82">
            <a:extLst>
              <a:ext uri="{FF2B5EF4-FFF2-40B4-BE49-F238E27FC236}">
                <a16:creationId xmlns:a16="http://schemas.microsoft.com/office/drawing/2014/main" id="{D696E70D-0603-B812-3B24-40E2CE53A1AE}"/>
              </a:ext>
            </a:extLst>
          </p:cNvPr>
          <p:cNvSpPr txBox="1"/>
          <p:nvPr/>
        </p:nvSpPr>
        <p:spPr>
          <a:xfrm>
            <a:off x="543914" y="5159564"/>
            <a:ext cx="2477098" cy="830997"/>
          </a:xfrm>
          <a:prstGeom prst="rect">
            <a:avLst/>
          </a:prstGeom>
          <a:noFill/>
        </p:spPr>
        <p:txBody>
          <a:bodyPr wrap="square" rtlCol="0">
            <a:spAutoFit/>
          </a:bodyPr>
          <a:lstStyle/>
          <a:p>
            <a:pPr algn="ctr"/>
            <a:r>
              <a:rPr lang="en-US" sz="2400" dirty="0">
                <a:solidFill>
                  <a:srgbClr val="F8E2BE"/>
                </a:solidFill>
                <a:latin typeface="Sitka Heading Semibold" panose="020B0604020202020204" pitchFamily="2" charset="0"/>
              </a:rPr>
              <a:t>Integrity &amp; Values</a:t>
            </a:r>
            <a:endParaRPr lang="en-US" sz="2400" spc="200" dirty="0">
              <a:solidFill>
                <a:srgbClr val="F8E2BE"/>
              </a:solidFill>
              <a:latin typeface="Sitka Heading Semibold" panose="020B0604020202020204" pitchFamily="2" charset="0"/>
            </a:endParaRPr>
          </a:p>
        </p:txBody>
      </p:sp>
      <p:sp>
        <p:nvSpPr>
          <p:cNvPr id="85" name="TextBox 84">
            <a:extLst>
              <a:ext uri="{FF2B5EF4-FFF2-40B4-BE49-F238E27FC236}">
                <a16:creationId xmlns:a16="http://schemas.microsoft.com/office/drawing/2014/main" id="{81AEE919-E28D-4504-ED41-E33BD686CE0D}"/>
              </a:ext>
            </a:extLst>
          </p:cNvPr>
          <p:cNvSpPr txBox="1"/>
          <p:nvPr/>
        </p:nvSpPr>
        <p:spPr>
          <a:xfrm>
            <a:off x="9139236" y="5152998"/>
            <a:ext cx="2405661" cy="830997"/>
          </a:xfrm>
          <a:prstGeom prst="rect">
            <a:avLst/>
          </a:prstGeom>
          <a:noFill/>
        </p:spPr>
        <p:txBody>
          <a:bodyPr wrap="square" rtlCol="0">
            <a:spAutoFit/>
          </a:bodyPr>
          <a:lstStyle/>
          <a:p>
            <a:pPr algn="ctr"/>
            <a:r>
              <a:rPr lang="en-US" sz="2400" dirty="0">
                <a:solidFill>
                  <a:srgbClr val="F8E2BE"/>
                </a:solidFill>
                <a:latin typeface="Sitka Heading Semibold" panose="020B0604020202020204" pitchFamily="2" charset="0"/>
              </a:rPr>
              <a:t>HR Policies &amp; Practices</a:t>
            </a:r>
          </a:p>
        </p:txBody>
      </p:sp>
      <p:sp>
        <p:nvSpPr>
          <p:cNvPr id="86" name="TextBox 85">
            <a:extLst>
              <a:ext uri="{FF2B5EF4-FFF2-40B4-BE49-F238E27FC236}">
                <a16:creationId xmlns:a16="http://schemas.microsoft.com/office/drawing/2014/main" id="{0754842E-F821-E170-F807-A8A3A3ED56C5}"/>
              </a:ext>
            </a:extLst>
          </p:cNvPr>
          <p:cNvSpPr txBox="1"/>
          <p:nvPr/>
        </p:nvSpPr>
        <p:spPr>
          <a:xfrm>
            <a:off x="8220074" y="2836438"/>
            <a:ext cx="2444749" cy="830997"/>
          </a:xfrm>
          <a:prstGeom prst="rect">
            <a:avLst/>
          </a:prstGeom>
          <a:noFill/>
        </p:spPr>
        <p:txBody>
          <a:bodyPr wrap="square" rtlCol="0">
            <a:spAutoFit/>
          </a:bodyPr>
          <a:lstStyle/>
          <a:p>
            <a:pPr algn="ctr"/>
            <a:r>
              <a:rPr lang="en-US" sz="2400" dirty="0">
                <a:solidFill>
                  <a:srgbClr val="F8E2BE"/>
                </a:solidFill>
                <a:latin typeface="Sitka Heading Semibold" panose="020B0604020202020204" pitchFamily="2" charset="0"/>
              </a:rPr>
              <a:t>Organizational Structure</a:t>
            </a:r>
          </a:p>
        </p:txBody>
      </p:sp>
      <p:sp>
        <p:nvSpPr>
          <p:cNvPr id="90" name="TextBox 89">
            <a:extLst>
              <a:ext uri="{FF2B5EF4-FFF2-40B4-BE49-F238E27FC236}">
                <a16:creationId xmlns:a16="http://schemas.microsoft.com/office/drawing/2014/main" id="{E7886304-F483-7BA8-9DCC-37B6B66C8458}"/>
              </a:ext>
            </a:extLst>
          </p:cNvPr>
          <p:cNvSpPr txBox="1"/>
          <p:nvPr/>
        </p:nvSpPr>
        <p:spPr>
          <a:xfrm>
            <a:off x="6157912" y="1520541"/>
            <a:ext cx="2446337" cy="1200329"/>
          </a:xfrm>
          <a:prstGeom prst="rect">
            <a:avLst/>
          </a:prstGeom>
          <a:noFill/>
        </p:spPr>
        <p:txBody>
          <a:bodyPr wrap="square" rtlCol="0">
            <a:spAutoFit/>
          </a:bodyPr>
          <a:lstStyle/>
          <a:p>
            <a:pPr algn="ctr"/>
            <a:r>
              <a:rPr lang="en-US" sz="2400" dirty="0">
                <a:solidFill>
                  <a:srgbClr val="F8E2BE"/>
                </a:solidFill>
                <a:latin typeface="Sitka Heading Semibold" panose="020B0604020202020204" pitchFamily="2" charset="0"/>
              </a:rPr>
              <a:t>Assignment of Authority &amp; Responsibility</a:t>
            </a:r>
            <a:endParaRPr lang="en-US" sz="2400" spc="200" dirty="0">
              <a:solidFill>
                <a:srgbClr val="F8E2BE"/>
              </a:solidFill>
              <a:latin typeface="Sitka Heading Semibold" panose="020B0604020202020204" pitchFamily="2" charset="0"/>
            </a:endParaRPr>
          </a:p>
        </p:txBody>
      </p:sp>
    </p:spTree>
    <p:extLst>
      <p:ext uri="{BB962C8B-B14F-4D97-AF65-F5344CB8AC3E}">
        <p14:creationId xmlns:p14="http://schemas.microsoft.com/office/powerpoint/2010/main" val="249572653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40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40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4000"/>
                                        <p:tgtEl>
                                          <p:spTgt spid="7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4000"/>
                                        <p:tgtEl>
                                          <p:spTgt spid="9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4000"/>
                                        <p:tgtEl>
                                          <p:spTgt spid="8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4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1" grpId="0"/>
      <p:bldP spid="83" grpId="0"/>
      <p:bldP spid="85" grpId="0"/>
      <p:bldP spid="86" grpId="0"/>
      <p:bldP spid="9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Freeform 68">
            <a:extLst>
              <a:ext uri="{FF2B5EF4-FFF2-40B4-BE49-F238E27FC236}">
                <a16:creationId xmlns:a16="http://schemas.microsoft.com/office/drawing/2014/main" id="{AD9E7712-D0B7-680E-4BB1-436782688CDE}"/>
              </a:ext>
            </a:extLst>
          </p:cNvPr>
          <p:cNvSpPr>
            <a:spLocks/>
          </p:cNvSpPr>
          <p:nvPr/>
        </p:nvSpPr>
        <p:spPr bwMode="auto">
          <a:xfrm>
            <a:off x="4886324" y="4195312"/>
            <a:ext cx="2425700" cy="2103437"/>
          </a:xfrm>
          <a:custGeom>
            <a:avLst/>
            <a:gdLst>
              <a:gd name="T0" fmla="*/ 382 w 1528"/>
              <a:gd name="T1" fmla="*/ 1325 h 1325"/>
              <a:gd name="T2" fmla="*/ 1146 w 1528"/>
              <a:gd name="T3" fmla="*/ 1325 h 1325"/>
              <a:gd name="T4" fmla="*/ 1528 w 1528"/>
              <a:gd name="T5" fmla="*/ 662 h 1325"/>
              <a:gd name="T6" fmla="*/ 1146 w 1528"/>
              <a:gd name="T7" fmla="*/ 0 h 1325"/>
              <a:gd name="T8" fmla="*/ 382 w 1528"/>
              <a:gd name="T9" fmla="*/ 0 h 1325"/>
              <a:gd name="T10" fmla="*/ 0 w 1528"/>
              <a:gd name="T11" fmla="*/ 662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2"/>
                </a:lnTo>
                <a:lnTo>
                  <a:pt x="1146" y="0"/>
                </a:lnTo>
                <a:lnTo>
                  <a:pt x="382" y="0"/>
                </a:lnTo>
                <a:lnTo>
                  <a:pt x="0" y="662"/>
                </a:lnTo>
                <a:lnTo>
                  <a:pt x="382" y="1325"/>
                </a:lnTo>
                <a:close/>
              </a:path>
            </a:pathLst>
          </a:custGeom>
          <a:solidFill>
            <a:srgbClr val="A88214">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pic>
        <p:nvPicPr>
          <p:cNvPr id="100" name="Picture 99" descr="Macro shot of yellow sunflower">
            <a:extLst>
              <a:ext uri="{FF2B5EF4-FFF2-40B4-BE49-F238E27FC236}">
                <a16:creationId xmlns:a16="http://schemas.microsoft.com/office/drawing/2014/main" id="{AB3B267F-F30D-C546-C353-EF8EA14326E0}"/>
              </a:ext>
            </a:extLst>
          </p:cNvPr>
          <p:cNvPicPr>
            <a:picLocks noGrp="1" noRot="1" noChangeAspect="1" noMove="1" noResize="1" noEditPoints="1" noAdjustHandles="1" noChangeArrowheads="1" noChangeShapeType="1" noCrop="1"/>
          </p:cNvPicPr>
          <p:nvPr/>
        </p:nvPicPr>
        <p:blipFill>
          <a:blip r:embed="rId3">
            <a:alphaModFix amt="21000"/>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95D994D7-1B7D-A31F-30B3-0328712E3EE1}"/>
              </a:ext>
            </a:extLst>
          </p:cNvPr>
          <p:cNvSpPr>
            <a:spLocks noGrp="1"/>
          </p:cNvSpPr>
          <p:nvPr>
            <p:ph type="title"/>
          </p:nvPr>
        </p:nvSpPr>
        <p:spPr>
          <a:xfrm>
            <a:off x="327264" y="246146"/>
            <a:ext cx="11644206" cy="555424"/>
          </a:xfrm>
        </p:spPr>
        <p:txBody>
          <a:bodyPr>
            <a:noAutofit/>
          </a:bodyPr>
          <a:lstStyle/>
          <a:p>
            <a:pPr algn="ctr"/>
            <a:r>
              <a:rPr lang="en-US" sz="4800" dirty="0">
                <a:solidFill>
                  <a:srgbClr val="02145E"/>
                </a:solidFill>
                <a:latin typeface="Sitka Banner Semibold" pitchFamily="2" charset="0"/>
              </a:rPr>
              <a:t>Risk Assessment</a:t>
            </a:r>
          </a:p>
        </p:txBody>
      </p:sp>
      <p:sp>
        <p:nvSpPr>
          <p:cNvPr id="10" name="Rectangle 9">
            <a:extLst>
              <a:ext uri="{FF2B5EF4-FFF2-40B4-BE49-F238E27FC236}">
                <a16:creationId xmlns:a16="http://schemas.microsoft.com/office/drawing/2014/main" id="{3CA5ED11-5E36-DE5D-A524-030C1BFBA132}"/>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56">
            <a:extLst>
              <a:ext uri="{FF2B5EF4-FFF2-40B4-BE49-F238E27FC236}">
                <a16:creationId xmlns:a16="http://schemas.microsoft.com/office/drawing/2014/main" id="{E0099E51-B5DB-93E7-9381-3C770E0031B6}"/>
              </a:ext>
            </a:extLst>
          </p:cNvPr>
          <p:cNvSpPr>
            <a:spLocks/>
          </p:cNvSpPr>
          <p:nvPr/>
        </p:nvSpPr>
        <p:spPr bwMode="auto">
          <a:xfrm>
            <a:off x="3602036" y="1071113"/>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1" name="Freeform 58">
            <a:extLst>
              <a:ext uri="{FF2B5EF4-FFF2-40B4-BE49-F238E27FC236}">
                <a16:creationId xmlns:a16="http://schemas.microsoft.com/office/drawing/2014/main" id="{6AF702FB-88A4-6CE1-8C31-39B853E62BF2}"/>
              </a:ext>
            </a:extLst>
          </p:cNvPr>
          <p:cNvSpPr>
            <a:spLocks/>
          </p:cNvSpPr>
          <p:nvPr/>
        </p:nvSpPr>
        <p:spPr bwMode="auto">
          <a:xfrm>
            <a:off x="1541461" y="2183950"/>
            <a:ext cx="2427288" cy="2103437"/>
          </a:xfrm>
          <a:custGeom>
            <a:avLst/>
            <a:gdLst>
              <a:gd name="T0" fmla="*/ 382 w 1529"/>
              <a:gd name="T1" fmla="*/ 1325 h 1325"/>
              <a:gd name="T2" fmla="*/ 1146 w 1529"/>
              <a:gd name="T3" fmla="*/ 1325 h 1325"/>
              <a:gd name="T4" fmla="*/ 1529 w 1529"/>
              <a:gd name="T5" fmla="*/ 663 h 1325"/>
              <a:gd name="T6" fmla="*/ 1146 w 1529"/>
              <a:gd name="T7" fmla="*/ 0 h 1325"/>
              <a:gd name="T8" fmla="*/ 382 w 1529"/>
              <a:gd name="T9" fmla="*/ 0 h 1325"/>
              <a:gd name="T10" fmla="*/ 0 w 1529"/>
              <a:gd name="T11" fmla="*/ 663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3"/>
                </a:lnTo>
                <a:lnTo>
                  <a:pt x="1146" y="0"/>
                </a:lnTo>
                <a:lnTo>
                  <a:pt x="382" y="0"/>
                </a:lnTo>
                <a:lnTo>
                  <a:pt x="0" y="663"/>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baseline="-25000"/>
          </a:p>
        </p:txBody>
      </p:sp>
      <p:sp>
        <p:nvSpPr>
          <p:cNvPr id="133" name="Freeform 60">
            <a:extLst>
              <a:ext uri="{FF2B5EF4-FFF2-40B4-BE49-F238E27FC236}">
                <a16:creationId xmlns:a16="http://schemas.microsoft.com/office/drawing/2014/main" id="{7EEA6B8C-2A66-C7AE-B4EE-4E1BB0E3F8F2}"/>
              </a:ext>
            </a:extLst>
          </p:cNvPr>
          <p:cNvSpPr>
            <a:spLocks/>
          </p:cNvSpPr>
          <p:nvPr/>
        </p:nvSpPr>
        <p:spPr bwMode="auto">
          <a:xfrm>
            <a:off x="555623" y="4535037"/>
            <a:ext cx="2427288" cy="2103437"/>
          </a:xfrm>
          <a:custGeom>
            <a:avLst/>
            <a:gdLst>
              <a:gd name="T0" fmla="*/ 383 w 1529"/>
              <a:gd name="T1" fmla="*/ 1325 h 1325"/>
              <a:gd name="T2" fmla="*/ 1147 w 1529"/>
              <a:gd name="T3" fmla="*/ 1325 h 1325"/>
              <a:gd name="T4" fmla="*/ 1529 w 1529"/>
              <a:gd name="T5" fmla="*/ 662 h 1325"/>
              <a:gd name="T6" fmla="*/ 1147 w 1529"/>
              <a:gd name="T7" fmla="*/ 0 h 1325"/>
              <a:gd name="T8" fmla="*/ 383 w 1529"/>
              <a:gd name="T9" fmla="*/ 0 h 1325"/>
              <a:gd name="T10" fmla="*/ 0 w 1529"/>
              <a:gd name="T11" fmla="*/ 662 h 1325"/>
              <a:gd name="T12" fmla="*/ 383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3" y="1325"/>
                </a:moveTo>
                <a:lnTo>
                  <a:pt x="1147" y="1325"/>
                </a:lnTo>
                <a:lnTo>
                  <a:pt x="1529" y="662"/>
                </a:lnTo>
                <a:lnTo>
                  <a:pt x="1147" y="0"/>
                </a:lnTo>
                <a:lnTo>
                  <a:pt x="383" y="0"/>
                </a:lnTo>
                <a:lnTo>
                  <a:pt x="0" y="662"/>
                </a:lnTo>
                <a:lnTo>
                  <a:pt x="383"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baseline="-25000"/>
          </a:p>
        </p:txBody>
      </p:sp>
      <p:sp>
        <p:nvSpPr>
          <p:cNvPr id="135" name="Freeform 62">
            <a:extLst>
              <a:ext uri="{FF2B5EF4-FFF2-40B4-BE49-F238E27FC236}">
                <a16:creationId xmlns:a16="http://schemas.microsoft.com/office/drawing/2014/main" id="{6010695E-F0CC-85E2-1B1F-06D87DCE887F}"/>
              </a:ext>
            </a:extLst>
          </p:cNvPr>
          <p:cNvSpPr>
            <a:spLocks/>
          </p:cNvSpPr>
          <p:nvPr/>
        </p:nvSpPr>
        <p:spPr bwMode="auto">
          <a:xfrm>
            <a:off x="8220074" y="2199825"/>
            <a:ext cx="2425700" cy="2103437"/>
          </a:xfrm>
          <a:custGeom>
            <a:avLst/>
            <a:gdLst>
              <a:gd name="T0" fmla="*/ 382 w 1528"/>
              <a:gd name="T1" fmla="*/ 1325 h 1325"/>
              <a:gd name="T2" fmla="*/ 1146 w 1528"/>
              <a:gd name="T3" fmla="*/ 1325 h 1325"/>
              <a:gd name="T4" fmla="*/ 1528 w 1528"/>
              <a:gd name="T5" fmla="*/ 663 h 1325"/>
              <a:gd name="T6" fmla="*/ 1146 w 1528"/>
              <a:gd name="T7" fmla="*/ 0 h 1325"/>
              <a:gd name="T8" fmla="*/ 382 w 1528"/>
              <a:gd name="T9" fmla="*/ 0 h 1325"/>
              <a:gd name="T10" fmla="*/ 0 w 1528"/>
              <a:gd name="T11" fmla="*/ 663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3"/>
                </a:lnTo>
                <a:lnTo>
                  <a:pt x="1146" y="0"/>
                </a:lnTo>
                <a:lnTo>
                  <a:pt x="382" y="0"/>
                </a:lnTo>
                <a:lnTo>
                  <a:pt x="0" y="663"/>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7" name="Freeform 64">
            <a:extLst>
              <a:ext uri="{FF2B5EF4-FFF2-40B4-BE49-F238E27FC236}">
                <a16:creationId xmlns:a16="http://schemas.microsoft.com/office/drawing/2014/main" id="{0E9DD0ED-CCAB-6358-4E38-D3596DB75D2F}"/>
              </a:ext>
            </a:extLst>
          </p:cNvPr>
          <p:cNvSpPr>
            <a:spLocks/>
          </p:cNvSpPr>
          <p:nvPr/>
        </p:nvSpPr>
        <p:spPr bwMode="auto">
          <a:xfrm>
            <a:off x="9105899" y="4536625"/>
            <a:ext cx="2427288" cy="2103437"/>
          </a:xfrm>
          <a:custGeom>
            <a:avLst/>
            <a:gdLst>
              <a:gd name="T0" fmla="*/ 382 w 1529"/>
              <a:gd name="T1" fmla="*/ 1325 h 1325"/>
              <a:gd name="T2" fmla="*/ 1147 w 1529"/>
              <a:gd name="T3" fmla="*/ 1325 h 1325"/>
              <a:gd name="T4" fmla="*/ 1529 w 1529"/>
              <a:gd name="T5" fmla="*/ 662 h 1325"/>
              <a:gd name="T6" fmla="*/ 1147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7" y="1325"/>
                </a:lnTo>
                <a:lnTo>
                  <a:pt x="1529" y="662"/>
                </a:lnTo>
                <a:lnTo>
                  <a:pt x="1147"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9" name="Freeform 66">
            <a:extLst>
              <a:ext uri="{FF2B5EF4-FFF2-40B4-BE49-F238E27FC236}">
                <a16:creationId xmlns:a16="http://schemas.microsoft.com/office/drawing/2014/main" id="{B21FC93E-8440-E64F-55F4-49A57C656B49}"/>
              </a:ext>
            </a:extLst>
          </p:cNvPr>
          <p:cNvSpPr>
            <a:spLocks/>
          </p:cNvSpPr>
          <p:nvPr/>
        </p:nvSpPr>
        <p:spPr bwMode="auto">
          <a:xfrm>
            <a:off x="6176961" y="1071113"/>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0" name="Freeform 57">
            <a:extLst>
              <a:ext uri="{FF2B5EF4-FFF2-40B4-BE49-F238E27FC236}">
                <a16:creationId xmlns:a16="http://schemas.microsoft.com/office/drawing/2014/main" id="{5F510A55-2102-59A2-B205-1F64C2E16AAB}"/>
              </a:ext>
            </a:extLst>
          </p:cNvPr>
          <p:cNvSpPr>
            <a:spLocks/>
          </p:cNvSpPr>
          <p:nvPr/>
        </p:nvSpPr>
        <p:spPr bwMode="auto">
          <a:xfrm>
            <a:off x="3602036" y="1055767"/>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59">
            <a:extLst>
              <a:ext uri="{FF2B5EF4-FFF2-40B4-BE49-F238E27FC236}">
                <a16:creationId xmlns:a16="http://schemas.microsoft.com/office/drawing/2014/main" id="{B80DB4EB-9B7F-8428-C0BC-9E44E9CE037E}"/>
              </a:ext>
            </a:extLst>
          </p:cNvPr>
          <p:cNvSpPr>
            <a:spLocks/>
          </p:cNvSpPr>
          <p:nvPr/>
        </p:nvSpPr>
        <p:spPr bwMode="auto">
          <a:xfrm>
            <a:off x="1541461" y="2168604"/>
            <a:ext cx="2427288" cy="2103437"/>
          </a:xfrm>
          <a:custGeom>
            <a:avLst/>
            <a:gdLst>
              <a:gd name="T0" fmla="*/ 382 w 1529"/>
              <a:gd name="T1" fmla="*/ 1325 h 1325"/>
              <a:gd name="T2" fmla="*/ 1146 w 1529"/>
              <a:gd name="T3" fmla="*/ 1325 h 1325"/>
              <a:gd name="T4" fmla="*/ 1529 w 1529"/>
              <a:gd name="T5" fmla="*/ 663 h 1325"/>
              <a:gd name="T6" fmla="*/ 1146 w 1529"/>
              <a:gd name="T7" fmla="*/ 0 h 1325"/>
              <a:gd name="T8" fmla="*/ 382 w 1529"/>
              <a:gd name="T9" fmla="*/ 0 h 1325"/>
              <a:gd name="T10" fmla="*/ 0 w 1529"/>
              <a:gd name="T11" fmla="*/ 663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3"/>
                </a:lnTo>
                <a:lnTo>
                  <a:pt x="1146" y="0"/>
                </a:lnTo>
                <a:lnTo>
                  <a:pt x="382" y="0"/>
                </a:lnTo>
                <a:lnTo>
                  <a:pt x="0" y="663"/>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61">
            <a:extLst>
              <a:ext uri="{FF2B5EF4-FFF2-40B4-BE49-F238E27FC236}">
                <a16:creationId xmlns:a16="http://schemas.microsoft.com/office/drawing/2014/main" id="{96FB87FA-E7B4-C9A2-5B8F-313F612D6938}"/>
              </a:ext>
            </a:extLst>
          </p:cNvPr>
          <p:cNvSpPr>
            <a:spLocks/>
          </p:cNvSpPr>
          <p:nvPr/>
        </p:nvSpPr>
        <p:spPr bwMode="auto">
          <a:xfrm>
            <a:off x="555624" y="4519691"/>
            <a:ext cx="2427288" cy="2103437"/>
          </a:xfrm>
          <a:custGeom>
            <a:avLst/>
            <a:gdLst>
              <a:gd name="T0" fmla="*/ 383 w 1529"/>
              <a:gd name="T1" fmla="*/ 1325 h 1325"/>
              <a:gd name="T2" fmla="*/ 1147 w 1529"/>
              <a:gd name="T3" fmla="*/ 1325 h 1325"/>
              <a:gd name="T4" fmla="*/ 1529 w 1529"/>
              <a:gd name="T5" fmla="*/ 662 h 1325"/>
              <a:gd name="T6" fmla="*/ 1147 w 1529"/>
              <a:gd name="T7" fmla="*/ 0 h 1325"/>
              <a:gd name="T8" fmla="*/ 383 w 1529"/>
              <a:gd name="T9" fmla="*/ 0 h 1325"/>
              <a:gd name="T10" fmla="*/ 0 w 1529"/>
              <a:gd name="T11" fmla="*/ 662 h 1325"/>
              <a:gd name="T12" fmla="*/ 383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3" y="1325"/>
                </a:moveTo>
                <a:lnTo>
                  <a:pt x="1147" y="1325"/>
                </a:lnTo>
                <a:lnTo>
                  <a:pt x="1529" y="662"/>
                </a:lnTo>
                <a:lnTo>
                  <a:pt x="1147" y="0"/>
                </a:lnTo>
                <a:lnTo>
                  <a:pt x="383" y="0"/>
                </a:lnTo>
                <a:lnTo>
                  <a:pt x="0" y="662"/>
                </a:lnTo>
                <a:lnTo>
                  <a:pt x="383"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63">
            <a:extLst>
              <a:ext uri="{FF2B5EF4-FFF2-40B4-BE49-F238E27FC236}">
                <a16:creationId xmlns:a16="http://schemas.microsoft.com/office/drawing/2014/main" id="{9EBB4A5C-ACE3-E979-1416-4E84AF56E521}"/>
              </a:ext>
            </a:extLst>
          </p:cNvPr>
          <p:cNvSpPr>
            <a:spLocks/>
          </p:cNvSpPr>
          <p:nvPr/>
        </p:nvSpPr>
        <p:spPr bwMode="auto">
          <a:xfrm>
            <a:off x="8201025" y="2222579"/>
            <a:ext cx="2425700" cy="2103437"/>
          </a:xfrm>
          <a:custGeom>
            <a:avLst/>
            <a:gdLst>
              <a:gd name="T0" fmla="*/ 382 w 1528"/>
              <a:gd name="T1" fmla="*/ 1325 h 1325"/>
              <a:gd name="T2" fmla="*/ 1146 w 1528"/>
              <a:gd name="T3" fmla="*/ 1325 h 1325"/>
              <a:gd name="T4" fmla="*/ 1528 w 1528"/>
              <a:gd name="T5" fmla="*/ 663 h 1325"/>
              <a:gd name="T6" fmla="*/ 1146 w 1528"/>
              <a:gd name="T7" fmla="*/ 0 h 1325"/>
              <a:gd name="T8" fmla="*/ 382 w 1528"/>
              <a:gd name="T9" fmla="*/ 0 h 1325"/>
              <a:gd name="T10" fmla="*/ 0 w 1528"/>
              <a:gd name="T11" fmla="*/ 663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3"/>
                </a:lnTo>
                <a:lnTo>
                  <a:pt x="1146" y="0"/>
                </a:lnTo>
                <a:lnTo>
                  <a:pt x="382" y="0"/>
                </a:lnTo>
                <a:lnTo>
                  <a:pt x="0" y="663"/>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65">
            <a:extLst>
              <a:ext uri="{FF2B5EF4-FFF2-40B4-BE49-F238E27FC236}">
                <a16:creationId xmlns:a16="http://schemas.microsoft.com/office/drawing/2014/main" id="{BE6D01ED-697D-DE70-AD2C-3C46499E8DB6}"/>
              </a:ext>
            </a:extLst>
          </p:cNvPr>
          <p:cNvSpPr>
            <a:spLocks/>
          </p:cNvSpPr>
          <p:nvPr/>
        </p:nvSpPr>
        <p:spPr bwMode="auto">
          <a:xfrm>
            <a:off x="9105900" y="4502229"/>
            <a:ext cx="2427288" cy="2103437"/>
          </a:xfrm>
          <a:custGeom>
            <a:avLst/>
            <a:gdLst>
              <a:gd name="T0" fmla="*/ 382 w 1529"/>
              <a:gd name="T1" fmla="*/ 1325 h 1325"/>
              <a:gd name="T2" fmla="*/ 1147 w 1529"/>
              <a:gd name="T3" fmla="*/ 1325 h 1325"/>
              <a:gd name="T4" fmla="*/ 1529 w 1529"/>
              <a:gd name="T5" fmla="*/ 662 h 1325"/>
              <a:gd name="T6" fmla="*/ 1147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7" y="1325"/>
                </a:lnTo>
                <a:lnTo>
                  <a:pt x="1529" y="662"/>
                </a:lnTo>
                <a:lnTo>
                  <a:pt x="1147"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67">
            <a:extLst>
              <a:ext uri="{FF2B5EF4-FFF2-40B4-BE49-F238E27FC236}">
                <a16:creationId xmlns:a16="http://schemas.microsoft.com/office/drawing/2014/main" id="{DA672061-C0F0-3C9C-4CDB-400CDEF7A14C}"/>
              </a:ext>
            </a:extLst>
          </p:cNvPr>
          <p:cNvSpPr>
            <a:spLocks/>
          </p:cNvSpPr>
          <p:nvPr/>
        </p:nvSpPr>
        <p:spPr bwMode="auto">
          <a:xfrm>
            <a:off x="6176962" y="1055767"/>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69">
            <a:extLst>
              <a:ext uri="{FF2B5EF4-FFF2-40B4-BE49-F238E27FC236}">
                <a16:creationId xmlns:a16="http://schemas.microsoft.com/office/drawing/2014/main" id="{9875CAEB-07D8-6524-8D31-4CB219C6FE60}"/>
              </a:ext>
            </a:extLst>
          </p:cNvPr>
          <p:cNvSpPr>
            <a:spLocks/>
          </p:cNvSpPr>
          <p:nvPr/>
        </p:nvSpPr>
        <p:spPr bwMode="auto">
          <a:xfrm>
            <a:off x="4848224" y="4168815"/>
            <a:ext cx="2425700" cy="2103437"/>
          </a:xfrm>
          <a:custGeom>
            <a:avLst/>
            <a:gdLst>
              <a:gd name="T0" fmla="*/ 382 w 1528"/>
              <a:gd name="T1" fmla="*/ 1325 h 1325"/>
              <a:gd name="T2" fmla="*/ 1146 w 1528"/>
              <a:gd name="T3" fmla="*/ 1325 h 1325"/>
              <a:gd name="T4" fmla="*/ 1528 w 1528"/>
              <a:gd name="T5" fmla="*/ 662 h 1325"/>
              <a:gd name="T6" fmla="*/ 1146 w 1528"/>
              <a:gd name="T7" fmla="*/ 0 h 1325"/>
              <a:gd name="T8" fmla="*/ 382 w 1528"/>
              <a:gd name="T9" fmla="*/ 0 h 1325"/>
              <a:gd name="T10" fmla="*/ 0 w 1528"/>
              <a:gd name="T11" fmla="*/ 662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2"/>
                </a:lnTo>
                <a:lnTo>
                  <a:pt x="1146" y="0"/>
                </a:lnTo>
                <a:lnTo>
                  <a:pt x="382" y="0"/>
                </a:lnTo>
                <a:lnTo>
                  <a:pt x="0" y="662"/>
                </a:lnTo>
                <a:lnTo>
                  <a:pt x="382" y="1325"/>
                </a:lnTo>
                <a:close/>
              </a:path>
            </a:pathLst>
          </a:custGeom>
          <a:noFill/>
          <a:ln w="9525" cap="sq">
            <a:solidFill>
              <a:srgbClr val="D8D8D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TextBox 72">
            <a:extLst>
              <a:ext uri="{FF2B5EF4-FFF2-40B4-BE49-F238E27FC236}">
                <a16:creationId xmlns:a16="http://schemas.microsoft.com/office/drawing/2014/main" id="{E8CE0E08-D8C7-F10F-3D1C-00C8DE703A5C}"/>
              </a:ext>
            </a:extLst>
          </p:cNvPr>
          <p:cNvSpPr txBox="1"/>
          <p:nvPr/>
        </p:nvSpPr>
        <p:spPr>
          <a:xfrm>
            <a:off x="3590694" y="1340513"/>
            <a:ext cx="2417136" cy="1569660"/>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Fraud</a:t>
            </a:r>
          </a:p>
          <a:p>
            <a:pPr algn="ctr"/>
            <a:r>
              <a:rPr lang="en-US" sz="2400" kern="0" dirty="0">
                <a:solidFill>
                  <a:srgbClr val="F8E2BE"/>
                </a:solidFill>
                <a:latin typeface="Sitka Heading Semibold" panose="020B0604020202020204" pitchFamily="2" charset="0"/>
              </a:rPr>
              <a:t>*Types</a:t>
            </a:r>
          </a:p>
          <a:p>
            <a:pPr algn="ctr"/>
            <a:r>
              <a:rPr lang="en-US" sz="2400" kern="0" dirty="0">
                <a:solidFill>
                  <a:srgbClr val="F8E2BE"/>
                </a:solidFill>
                <a:latin typeface="Sitka Heading Semibold" panose="020B0604020202020204" pitchFamily="2" charset="0"/>
              </a:rPr>
              <a:t>*Factors</a:t>
            </a:r>
          </a:p>
          <a:p>
            <a:pPr algn="ctr"/>
            <a:r>
              <a:rPr lang="en-US" sz="2400" kern="0" dirty="0">
                <a:solidFill>
                  <a:srgbClr val="F8E2BE"/>
                </a:solidFill>
                <a:latin typeface="Sitka Heading Semibold" panose="020B0604020202020204" pitchFamily="2" charset="0"/>
              </a:rPr>
              <a:t>*Response</a:t>
            </a:r>
          </a:p>
        </p:txBody>
      </p:sp>
      <p:sp>
        <p:nvSpPr>
          <p:cNvPr id="81" name="TextBox 80">
            <a:extLst>
              <a:ext uri="{FF2B5EF4-FFF2-40B4-BE49-F238E27FC236}">
                <a16:creationId xmlns:a16="http://schemas.microsoft.com/office/drawing/2014/main" id="{F6D7DAE6-1A2D-80ED-427D-DDE05248C30E}"/>
              </a:ext>
            </a:extLst>
          </p:cNvPr>
          <p:cNvSpPr txBox="1"/>
          <p:nvPr/>
        </p:nvSpPr>
        <p:spPr>
          <a:xfrm>
            <a:off x="1531208" y="2475873"/>
            <a:ext cx="2452559" cy="1569660"/>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Identify,</a:t>
            </a:r>
          </a:p>
          <a:p>
            <a:pPr algn="ctr"/>
            <a:r>
              <a:rPr lang="en-US" sz="2400" kern="0" dirty="0">
                <a:solidFill>
                  <a:srgbClr val="F8E2BE"/>
                </a:solidFill>
                <a:latin typeface="Sitka Heading Semibold" panose="020B0604020202020204" pitchFamily="2" charset="0"/>
              </a:rPr>
              <a:t>Analyze,</a:t>
            </a:r>
          </a:p>
          <a:p>
            <a:pPr algn="ctr"/>
            <a:r>
              <a:rPr lang="en-US" sz="2400" kern="0" dirty="0">
                <a:solidFill>
                  <a:srgbClr val="F8E2BE"/>
                </a:solidFill>
                <a:latin typeface="Sitka Heading Semibold" panose="020B0604020202020204" pitchFamily="2" charset="0"/>
              </a:rPr>
              <a:t>&amp; Respond</a:t>
            </a:r>
          </a:p>
          <a:p>
            <a:pPr algn="ctr"/>
            <a:r>
              <a:rPr lang="en-US" sz="2400" kern="0" dirty="0">
                <a:solidFill>
                  <a:srgbClr val="F8E2BE"/>
                </a:solidFill>
                <a:latin typeface="Sitka Heading Semibold" panose="020B0604020202020204" pitchFamily="2" charset="0"/>
              </a:rPr>
              <a:t>to Risks</a:t>
            </a:r>
          </a:p>
        </p:txBody>
      </p:sp>
      <p:sp>
        <p:nvSpPr>
          <p:cNvPr id="83" name="TextBox 82">
            <a:extLst>
              <a:ext uri="{FF2B5EF4-FFF2-40B4-BE49-F238E27FC236}">
                <a16:creationId xmlns:a16="http://schemas.microsoft.com/office/drawing/2014/main" id="{D696E70D-0603-B812-3B24-40E2CE53A1AE}"/>
              </a:ext>
            </a:extLst>
          </p:cNvPr>
          <p:cNvSpPr txBox="1"/>
          <p:nvPr/>
        </p:nvSpPr>
        <p:spPr>
          <a:xfrm>
            <a:off x="563479" y="4772982"/>
            <a:ext cx="2419432" cy="1569660"/>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Based on Objectives &amp;</a:t>
            </a:r>
          </a:p>
          <a:p>
            <a:pPr algn="ctr"/>
            <a:r>
              <a:rPr lang="en-US" sz="2400" kern="0" dirty="0">
                <a:solidFill>
                  <a:srgbClr val="F8E2BE"/>
                </a:solidFill>
                <a:latin typeface="Sitka Heading Semibold" panose="020B0604020202020204" pitchFamily="2" charset="0"/>
              </a:rPr>
              <a:t>Defining Risk Tolerances</a:t>
            </a:r>
          </a:p>
        </p:txBody>
      </p:sp>
      <p:sp>
        <p:nvSpPr>
          <p:cNvPr id="85" name="TextBox 84">
            <a:extLst>
              <a:ext uri="{FF2B5EF4-FFF2-40B4-BE49-F238E27FC236}">
                <a16:creationId xmlns:a16="http://schemas.microsoft.com/office/drawing/2014/main" id="{81AEE919-E28D-4504-ED41-E33BD686CE0D}"/>
              </a:ext>
            </a:extLst>
          </p:cNvPr>
          <p:cNvSpPr txBox="1"/>
          <p:nvPr/>
        </p:nvSpPr>
        <p:spPr>
          <a:xfrm>
            <a:off x="9105898" y="4542311"/>
            <a:ext cx="2433637" cy="1938992"/>
          </a:xfrm>
          <a:prstGeom prst="rect">
            <a:avLst/>
          </a:prstGeom>
          <a:noFill/>
        </p:spPr>
        <p:txBody>
          <a:bodyPr wrap="square" rtlCol="0">
            <a:spAutoFit/>
          </a:bodyPr>
          <a:lstStyle/>
          <a:p>
            <a:pPr algn="ctr"/>
            <a:r>
              <a:rPr lang="en-US" sz="2400" kern="0" spc="-100" dirty="0">
                <a:solidFill>
                  <a:srgbClr val="F8E2BE"/>
                </a:solidFill>
                <a:latin typeface="Sitka Heading Semibold" panose="020B0604020202020204" pitchFamily="2" charset="0"/>
              </a:rPr>
              <a:t>Assess Risk Tolerances </a:t>
            </a:r>
            <a:r>
              <a:rPr lang="en-US" sz="2400" dirty="0">
                <a:solidFill>
                  <a:srgbClr val="F8E2BE"/>
                </a:solidFill>
                <a:latin typeface="Sitka Heading Semibold" panose="020B0604020202020204" pitchFamily="2" charset="0"/>
              </a:rPr>
              <a:t>&amp;</a:t>
            </a:r>
            <a:r>
              <a:rPr lang="en-US" sz="2400" kern="0" spc="-100" dirty="0">
                <a:solidFill>
                  <a:srgbClr val="F8E2BE"/>
                </a:solidFill>
                <a:latin typeface="Sitka Heading Semibold" panose="020B0604020202020204" pitchFamily="2" charset="0"/>
              </a:rPr>
              <a:t> Responses &amp; Change Internal Controls</a:t>
            </a:r>
          </a:p>
        </p:txBody>
      </p:sp>
      <p:sp>
        <p:nvSpPr>
          <p:cNvPr id="86" name="TextBox 85">
            <a:extLst>
              <a:ext uri="{FF2B5EF4-FFF2-40B4-BE49-F238E27FC236}">
                <a16:creationId xmlns:a16="http://schemas.microsoft.com/office/drawing/2014/main" id="{0754842E-F821-E170-F807-A8A3A3ED56C5}"/>
              </a:ext>
            </a:extLst>
          </p:cNvPr>
          <p:cNvSpPr txBox="1"/>
          <p:nvPr/>
        </p:nvSpPr>
        <p:spPr>
          <a:xfrm>
            <a:off x="8216042" y="2462322"/>
            <a:ext cx="2421793" cy="1569660"/>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Analyze &amp; Respond  Through Risk Assessment</a:t>
            </a:r>
          </a:p>
        </p:txBody>
      </p:sp>
      <p:sp>
        <p:nvSpPr>
          <p:cNvPr id="90" name="TextBox 89">
            <a:extLst>
              <a:ext uri="{FF2B5EF4-FFF2-40B4-BE49-F238E27FC236}">
                <a16:creationId xmlns:a16="http://schemas.microsoft.com/office/drawing/2014/main" id="{E7886304-F483-7BA8-9DCC-37B6B66C8458}"/>
              </a:ext>
            </a:extLst>
          </p:cNvPr>
          <p:cNvSpPr txBox="1"/>
          <p:nvPr/>
        </p:nvSpPr>
        <p:spPr>
          <a:xfrm>
            <a:off x="6167436" y="1137989"/>
            <a:ext cx="2446337" cy="1938992"/>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Identify</a:t>
            </a:r>
            <a:br>
              <a:rPr lang="en-US" sz="2400" kern="0" dirty="0">
                <a:solidFill>
                  <a:srgbClr val="F8E2BE"/>
                </a:solidFill>
                <a:latin typeface="Sitka Heading Semibold" panose="020B0604020202020204" pitchFamily="2" charset="0"/>
              </a:rPr>
            </a:br>
            <a:r>
              <a:rPr lang="en-US" sz="2400" kern="0" dirty="0">
                <a:solidFill>
                  <a:srgbClr val="F8E2BE"/>
                </a:solidFill>
                <a:latin typeface="Sitka Heading Semibold" panose="020B0604020202020204" pitchFamily="2" charset="0"/>
              </a:rPr>
              <a:t>Change to Internal &amp; External Conditions</a:t>
            </a:r>
          </a:p>
        </p:txBody>
      </p:sp>
      <p:sp>
        <p:nvSpPr>
          <p:cNvPr id="105" name="TextBox 104">
            <a:extLst>
              <a:ext uri="{FF2B5EF4-FFF2-40B4-BE49-F238E27FC236}">
                <a16:creationId xmlns:a16="http://schemas.microsoft.com/office/drawing/2014/main" id="{9051AD84-0F0E-86D9-4C87-B14D0FFB1015}"/>
              </a:ext>
            </a:extLst>
          </p:cNvPr>
          <p:cNvSpPr txBox="1"/>
          <p:nvPr/>
        </p:nvSpPr>
        <p:spPr>
          <a:xfrm>
            <a:off x="4776787" y="4809601"/>
            <a:ext cx="2589640" cy="707886"/>
          </a:xfrm>
          <a:prstGeom prst="rect">
            <a:avLst/>
          </a:prstGeom>
          <a:noFill/>
        </p:spPr>
        <p:txBody>
          <a:bodyPr wrap="square" rtlCol="0">
            <a:spAutoFit/>
          </a:bodyPr>
          <a:lstStyle/>
          <a:p>
            <a:pPr algn="ctr"/>
            <a:r>
              <a:rPr lang="en-US" sz="3900" kern="0" spc="-200" dirty="0">
                <a:latin typeface="Sitka Heading Semibold" panose="020B0604020202020204" pitchFamily="2" charset="0"/>
              </a:rPr>
              <a:t>Assessment</a:t>
            </a:r>
          </a:p>
        </p:txBody>
      </p:sp>
    </p:spTree>
    <p:extLst>
      <p:ext uri="{BB962C8B-B14F-4D97-AF65-F5344CB8AC3E}">
        <p14:creationId xmlns:p14="http://schemas.microsoft.com/office/powerpoint/2010/main" val="176612525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40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4000"/>
                                        <p:tgtEl>
                                          <p:spTgt spid="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4000"/>
                                        <p:tgtEl>
                                          <p:spTgt spid="7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4000"/>
                                        <p:tgtEl>
                                          <p:spTgt spid="9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4000"/>
                                        <p:tgtEl>
                                          <p:spTgt spid="8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4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1" grpId="0"/>
      <p:bldP spid="83" grpId="0"/>
      <p:bldP spid="85" grpId="0"/>
      <p:bldP spid="86" grpId="0"/>
      <p:bldP spid="9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Freeform 68">
            <a:extLst>
              <a:ext uri="{FF2B5EF4-FFF2-40B4-BE49-F238E27FC236}">
                <a16:creationId xmlns:a16="http://schemas.microsoft.com/office/drawing/2014/main" id="{AD9E7712-D0B7-680E-4BB1-436782688CDE}"/>
              </a:ext>
            </a:extLst>
          </p:cNvPr>
          <p:cNvSpPr>
            <a:spLocks/>
          </p:cNvSpPr>
          <p:nvPr/>
        </p:nvSpPr>
        <p:spPr bwMode="auto">
          <a:xfrm>
            <a:off x="4886324" y="4195312"/>
            <a:ext cx="2425700" cy="2103437"/>
          </a:xfrm>
          <a:custGeom>
            <a:avLst/>
            <a:gdLst>
              <a:gd name="T0" fmla="*/ 382 w 1528"/>
              <a:gd name="T1" fmla="*/ 1325 h 1325"/>
              <a:gd name="T2" fmla="*/ 1146 w 1528"/>
              <a:gd name="T3" fmla="*/ 1325 h 1325"/>
              <a:gd name="T4" fmla="*/ 1528 w 1528"/>
              <a:gd name="T5" fmla="*/ 662 h 1325"/>
              <a:gd name="T6" fmla="*/ 1146 w 1528"/>
              <a:gd name="T7" fmla="*/ 0 h 1325"/>
              <a:gd name="T8" fmla="*/ 382 w 1528"/>
              <a:gd name="T9" fmla="*/ 0 h 1325"/>
              <a:gd name="T10" fmla="*/ 0 w 1528"/>
              <a:gd name="T11" fmla="*/ 662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2"/>
                </a:lnTo>
                <a:lnTo>
                  <a:pt x="1146" y="0"/>
                </a:lnTo>
                <a:lnTo>
                  <a:pt x="382" y="0"/>
                </a:lnTo>
                <a:lnTo>
                  <a:pt x="0" y="662"/>
                </a:lnTo>
                <a:lnTo>
                  <a:pt x="382" y="1325"/>
                </a:lnTo>
                <a:close/>
              </a:path>
            </a:pathLst>
          </a:custGeom>
          <a:solidFill>
            <a:srgbClr val="A88214">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pic>
        <p:nvPicPr>
          <p:cNvPr id="100" name="Picture 99" descr="Macro shot of yellow sunflower">
            <a:extLst>
              <a:ext uri="{FF2B5EF4-FFF2-40B4-BE49-F238E27FC236}">
                <a16:creationId xmlns:a16="http://schemas.microsoft.com/office/drawing/2014/main" id="{AB3B267F-F30D-C546-C353-EF8EA14326E0}"/>
              </a:ext>
            </a:extLst>
          </p:cNvPr>
          <p:cNvPicPr>
            <a:picLocks noGrp="1" noRot="1" noChangeAspect="1" noMove="1" noResize="1" noEditPoints="1" noAdjustHandles="1" noChangeArrowheads="1" noChangeShapeType="1" noCrop="1"/>
          </p:cNvPicPr>
          <p:nvPr/>
        </p:nvPicPr>
        <p:blipFill>
          <a:blip r:embed="rId3">
            <a:alphaModFix amt="21000"/>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95D994D7-1B7D-A31F-30B3-0328712E3EE1}"/>
              </a:ext>
            </a:extLst>
          </p:cNvPr>
          <p:cNvSpPr>
            <a:spLocks noGrp="1"/>
          </p:cNvSpPr>
          <p:nvPr>
            <p:ph type="title"/>
          </p:nvPr>
        </p:nvSpPr>
        <p:spPr>
          <a:xfrm>
            <a:off x="327264" y="246146"/>
            <a:ext cx="11644206" cy="555424"/>
          </a:xfrm>
        </p:spPr>
        <p:txBody>
          <a:bodyPr>
            <a:noAutofit/>
          </a:bodyPr>
          <a:lstStyle/>
          <a:p>
            <a:pPr algn="ctr"/>
            <a:r>
              <a:rPr lang="en-US" sz="4800" dirty="0">
                <a:solidFill>
                  <a:srgbClr val="02145E"/>
                </a:solidFill>
                <a:latin typeface="Sitka Banner Semibold" pitchFamily="2" charset="0"/>
              </a:rPr>
              <a:t>Control Activities</a:t>
            </a:r>
          </a:p>
        </p:txBody>
      </p:sp>
      <p:sp>
        <p:nvSpPr>
          <p:cNvPr id="10" name="Rectangle 9">
            <a:extLst>
              <a:ext uri="{FF2B5EF4-FFF2-40B4-BE49-F238E27FC236}">
                <a16:creationId xmlns:a16="http://schemas.microsoft.com/office/drawing/2014/main" id="{3CA5ED11-5E36-DE5D-A524-030C1BFBA132}"/>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56">
            <a:extLst>
              <a:ext uri="{FF2B5EF4-FFF2-40B4-BE49-F238E27FC236}">
                <a16:creationId xmlns:a16="http://schemas.microsoft.com/office/drawing/2014/main" id="{E0099E51-B5DB-93E7-9381-3C770E0031B6}"/>
              </a:ext>
            </a:extLst>
          </p:cNvPr>
          <p:cNvSpPr>
            <a:spLocks/>
          </p:cNvSpPr>
          <p:nvPr/>
        </p:nvSpPr>
        <p:spPr bwMode="auto">
          <a:xfrm>
            <a:off x="3602036" y="1071113"/>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1" name="Freeform 58">
            <a:extLst>
              <a:ext uri="{FF2B5EF4-FFF2-40B4-BE49-F238E27FC236}">
                <a16:creationId xmlns:a16="http://schemas.microsoft.com/office/drawing/2014/main" id="{6AF702FB-88A4-6CE1-8C31-39B853E62BF2}"/>
              </a:ext>
            </a:extLst>
          </p:cNvPr>
          <p:cNvSpPr>
            <a:spLocks/>
          </p:cNvSpPr>
          <p:nvPr/>
        </p:nvSpPr>
        <p:spPr bwMode="auto">
          <a:xfrm>
            <a:off x="1541461" y="2183950"/>
            <a:ext cx="2427288" cy="2103437"/>
          </a:xfrm>
          <a:custGeom>
            <a:avLst/>
            <a:gdLst>
              <a:gd name="T0" fmla="*/ 382 w 1529"/>
              <a:gd name="T1" fmla="*/ 1325 h 1325"/>
              <a:gd name="T2" fmla="*/ 1146 w 1529"/>
              <a:gd name="T3" fmla="*/ 1325 h 1325"/>
              <a:gd name="T4" fmla="*/ 1529 w 1529"/>
              <a:gd name="T5" fmla="*/ 663 h 1325"/>
              <a:gd name="T6" fmla="*/ 1146 w 1529"/>
              <a:gd name="T7" fmla="*/ 0 h 1325"/>
              <a:gd name="T8" fmla="*/ 382 w 1529"/>
              <a:gd name="T9" fmla="*/ 0 h 1325"/>
              <a:gd name="T10" fmla="*/ 0 w 1529"/>
              <a:gd name="T11" fmla="*/ 663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3"/>
                </a:lnTo>
                <a:lnTo>
                  <a:pt x="1146" y="0"/>
                </a:lnTo>
                <a:lnTo>
                  <a:pt x="382" y="0"/>
                </a:lnTo>
                <a:lnTo>
                  <a:pt x="0" y="663"/>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baseline="-25000"/>
          </a:p>
        </p:txBody>
      </p:sp>
      <p:sp>
        <p:nvSpPr>
          <p:cNvPr id="133" name="Freeform 60">
            <a:extLst>
              <a:ext uri="{FF2B5EF4-FFF2-40B4-BE49-F238E27FC236}">
                <a16:creationId xmlns:a16="http://schemas.microsoft.com/office/drawing/2014/main" id="{7EEA6B8C-2A66-C7AE-B4EE-4E1BB0E3F8F2}"/>
              </a:ext>
            </a:extLst>
          </p:cNvPr>
          <p:cNvSpPr>
            <a:spLocks/>
          </p:cNvSpPr>
          <p:nvPr/>
        </p:nvSpPr>
        <p:spPr bwMode="auto">
          <a:xfrm>
            <a:off x="555623" y="4535037"/>
            <a:ext cx="2427288" cy="2103437"/>
          </a:xfrm>
          <a:custGeom>
            <a:avLst/>
            <a:gdLst>
              <a:gd name="T0" fmla="*/ 383 w 1529"/>
              <a:gd name="T1" fmla="*/ 1325 h 1325"/>
              <a:gd name="T2" fmla="*/ 1147 w 1529"/>
              <a:gd name="T3" fmla="*/ 1325 h 1325"/>
              <a:gd name="T4" fmla="*/ 1529 w 1529"/>
              <a:gd name="T5" fmla="*/ 662 h 1325"/>
              <a:gd name="T6" fmla="*/ 1147 w 1529"/>
              <a:gd name="T7" fmla="*/ 0 h 1325"/>
              <a:gd name="T8" fmla="*/ 383 w 1529"/>
              <a:gd name="T9" fmla="*/ 0 h 1325"/>
              <a:gd name="T10" fmla="*/ 0 w 1529"/>
              <a:gd name="T11" fmla="*/ 662 h 1325"/>
              <a:gd name="T12" fmla="*/ 383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3" y="1325"/>
                </a:moveTo>
                <a:lnTo>
                  <a:pt x="1147" y="1325"/>
                </a:lnTo>
                <a:lnTo>
                  <a:pt x="1529" y="662"/>
                </a:lnTo>
                <a:lnTo>
                  <a:pt x="1147" y="0"/>
                </a:lnTo>
                <a:lnTo>
                  <a:pt x="383" y="0"/>
                </a:lnTo>
                <a:lnTo>
                  <a:pt x="0" y="662"/>
                </a:lnTo>
                <a:lnTo>
                  <a:pt x="383"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baseline="-25000"/>
          </a:p>
        </p:txBody>
      </p:sp>
      <p:sp>
        <p:nvSpPr>
          <p:cNvPr id="135" name="Freeform 62">
            <a:extLst>
              <a:ext uri="{FF2B5EF4-FFF2-40B4-BE49-F238E27FC236}">
                <a16:creationId xmlns:a16="http://schemas.microsoft.com/office/drawing/2014/main" id="{6010695E-F0CC-85E2-1B1F-06D87DCE887F}"/>
              </a:ext>
            </a:extLst>
          </p:cNvPr>
          <p:cNvSpPr>
            <a:spLocks/>
          </p:cNvSpPr>
          <p:nvPr/>
        </p:nvSpPr>
        <p:spPr bwMode="auto">
          <a:xfrm>
            <a:off x="8220074" y="2199825"/>
            <a:ext cx="2425700" cy="2103437"/>
          </a:xfrm>
          <a:custGeom>
            <a:avLst/>
            <a:gdLst>
              <a:gd name="T0" fmla="*/ 382 w 1528"/>
              <a:gd name="T1" fmla="*/ 1325 h 1325"/>
              <a:gd name="T2" fmla="*/ 1146 w 1528"/>
              <a:gd name="T3" fmla="*/ 1325 h 1325"/>
              <a:gd name="T4" fmla="*/ 1528 w 1528"/>
              <a:gd name="T5" fmla="*/ 663 h 1325"/>
              <a:gd name="T6" fmla="*/ 1146 w 1528"/>
              <a:gd name="T7" fmla="*/ 0 h 1325"/>
              <a:gd name="T8" fmla="*/ 382 w 1528"/>
              <a:gd name="T9" fmla="*/ 0 h 1325"/>
              <a:gd name="T10" fmla="*/ 0 w 1528"/>
              <a:gd name="T11" fmla="*/ 663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3"/>
                </a:lnTo>
                <a:lnTo>
                  <a:pt x="1146" y="0"/>
                </a:lnTo>
                <a:lnTo>
                  <a:pt x="382" y="0"/>
                </a:lnTo>
                <a:lnTo>
                  <a:pt x="0" y="663"/>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7" name="Freeform 64">
            <a:extLst>
              <a:ext uri="{FF2B5EF4-FFF2-40B4-BE49-F238E27FC236}">
                <a16:creationId xmlns:a16="http://schemas.microsoft.com/office/drawing/2014/main" id="{0E9DD0ED-CCAB-6358-4E38-D3596DB75D2F}"/>
              </a:ext>
            </a:extLst>
          </p:cNvPr>
          <p:cNvSpPr>
            <a:spLocks/>
          </p:cNvSpPr>
          <p:nvPr/>
        </p:nvSpPr>
        <p:spPr bwMode="auto">
          <a:xfrm>
            <a:off x="9105899" y="4536625"/>
            <a:ext cx="2427288" cy="2103437"/>
          </a:xfrm>
          <a:custGeom>
            <a:avLst/>
            <a:gdLst>
              <a:gd name="T0" fmla="*/ 382 w 1529"/>
              <a:gd name="T1" fmla="*/ 1325 h 1325"/>
              <a:gd name="T2" fmla="*/ 1147 w 1529"/>
              <a:gd name="T3" fmla="*/ 1325 h 1325"/>
              <a:gd name="T4" fmla="*/ 1529 w 1529"/>
              <a:gd name="T5" fmla="*/ 662 h 1325"/>
              <a:gd name="T6" fmla="*/ 1147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7" y="1325"/>
                </a:lnTo>
                <a:lnTo>
                  <a:pt x="1529" y="662"/>
                </a:lnTo>
                <a:lnTo>
                  <a:pt x="1147"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9" name="Freeform 66">
            <a:extLst>
              <a:ext uri="{FF2B5EF4-FFF2-40B4-BE49-F238E27FC236}">
                <a16:creationId xmlns:a16="http://schemas.microsoft.com/office/drawing/2014/main" id="{B21FC93E-8440-E64F-55F4-49A57C656B49}"/>
              </a:ext>
            </a:extLst>
          </p:cNvPr>
          <p:cNvSpPr>
            <a:spLocks/>
          </p:cNvSpPr>
          <p:nvPr/>
        </p:nvSpPr>
        <p:spPr bwMode="auto">
          <a:xfrm>
            <a:off x="6176961" y="1071113"/>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0" name="Freeform 57">
            <a:extLst>
              <a:ext uri="{FF2B5EF4-FFF2-40B4-BE49-F238E27FC236}">
                <a16:creationId xmlns:a16="http://schemas.microsoft.com/office/drawing/2014/main" id="{5F510A55-2102-59A2-B205-1F64C2E16AAB}"/>
              </a:ext>
            </a:extLst>
          </p:cNvPr>
          <p:cNvSpPr>
            <a:spLocks/>
          </p:cNvSpPr>
          <p:nvPr/>
        </p:nvSpPr>
        <p:spPr bwMode="auto">
          <a:xfrm>
            <a:off x="3602036" y="1055767"/>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59">
            <a:extLst>
              <a:ext uri="{FF2B5EF4-FFF2-40B4-BE49-F238E27FC236}">
                <a16:creationId xmlns:a16="http://schemas.microsoft.com/office/drawing/2014/main" id="{B80DB4EB-9B7F-8428-C0BC-9E44E9CE037E}"/>
              </a:ext>
            </a:extLst>
          </p:cNvPr>
          <p:cNvSpPr>
            <a:spLocks/>
          </p:cNvSpPr>
          <p:nvPr/>
        </p:nvSpPr>
        <p:spPr bwMode="auto">
          <a:xfrm>
            <a:off x="1541461" y="2168604"/>
            <a:ext cx="2427288" cy="2103437"/>
          </a:xfrm>
          <a:custGeom>
            <a:avLst/>
            <a:gdLst>
              <a:gd name="T0" fmla="*/ 382 w 1529"/>
              <a:gd name="T1" fmla="*/ 1325 h 1325"/>
              <a:gd name="T2" fmla="*/ 1146 w 1529"/>
              <a:gd name="T3" fmla="*/ 1325 h 1325"/>
              <a:gd name="T4" fmla="*/ 1529 w 1529"/>
              <a:gd name="T5" fmla="*/ 663 h 1325"/>
              <a:gd name="T6" fmla="*/ 1146 w 1529"/>
              <a:gd name="T7" fmla="*/ 0 h 1325"/>
              <a:gd name="T8" fmla="*/ 382 w 1529"/>
              <a:gd name="T9" fmla="*/ 0 h 1325"/>
              <a:gd name="T10" fmla="*/ 0 w 1529"/>
              <a:gd name="T11" fmla="*/ 663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3"/>
                </a:lnTo>
                <a:lnTo>
                  <a:pt x="1146" y="0"/>
                </a:lnTo>
                <a:lnTo>
                  <a:pt x="382" y="0"/>
                </a:lnTo>
                <a:lnTo>
                  <a:pt x="0" y="663"/>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61">
            <a:extLst>
              <a:ext uri="{FF2B5EF4-FFF2-40B4-BE49-F238E27FC236}">
                <a16:creationId xmlns:a16="http://schemas.microsoft.com/office/drawing/2014/main" id="{96FB87FA-E7B4-C9A2-5B8F-313F612D6938}"/>
              </a:ext>
            </a:extLst>
          </p:cNvPr>
          <p:cNvSpPr>
            <a:spLocks/>
          </p:cNvSpPr>
          <p:nvPr/>
        </p:nvSpPr>
        <p:spPr bwMode="auto">
          <a:xfrm>
            <a:off x="555624" y="4519691"/>
            <a:ext cx="2427288" cy="2103437"/>
          </a:xfrm>
          <a:custGeom>
            <a:avLst/>
            <a:gdLst>
              <a:gd name="T0" fmla="*/ 383 w 1529"/>
              <a:gd name="T1" fmla="*/ 1325 h 1325"/>
              <a:gd name="T2" fmla="*/ 1147 w 1529"/>
              <a:gd name="T3" fmla="*/ 1325 h 1325"/>
              <a:gd name="T4" fmla="*/ 1529 w 1529"/>
              <a:gd name="T5" fmla="*/ 662 h 1325"/>
              <a:gd name="T6" fmla="*/ 1147 w 1529"/>
              <a:gd name="T7" fmla="*/ 0 h 1325"/>
              <a:gd name="T8" fmla="*/ 383 w 1529"/>
              <a:gd name="T9" fmla="*/ 0 h 1325"/>
              <a:gd name="T10" fmla="*/ 0 w 1529"/>
              <a:gd name="T11" fmla="*/ 662 h 1325"/>
              <a:gd name="T12" fmla="*/ 383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3" y="1325"/>
                </a:moveTo>
                <a:lnTo>
                  <a:pt x="1147" y="1325"/>
                </a:lnTo>
                <a:lnTo>
                  <a:pt x="1529" y="662"/>
                </a:lnTo>
                <a:lnTo>
                  <a:pt x="1147" y="0"/>
                </a:lnTo>
                <a:lnTo>
                  <a:pt x="383" y="0"/>
                </a:lnTo>
                <a:lnTo>
                  <a:pt x="0" y="662"/>
                </a:lnTo>
                <a:lnTo>
                  <a:pt x="383"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63">
            <a:extLst>
              <a:ext uri="{FF2B5EF4-FFF2-40B4-BE49-F238E27FC236}">
                <a16:creationId xmlns:a16="http://schemas.microsoft.com/office/drawing/2014/main" id="{9EBB4A5C-ACE3-E979-1416-4E84AF56E521}"/>
              </a:ext>
            </a:extLst>
          </p:cNvPr>
          <p:cNvSpPr>
            <a:spLocks/>
          </p:cNvSpPr>
          <p:nvPr/>
        </p:nvSpPr>
        <p:spPr bwMode="auto">
          <a:xfrm>
            <a:off x="8201025" y="2222579"/>
            <a:ext cx="2425700" cy="2103437"/>
          </a:xfrm>
          <a:custGeom>
            <a:avLst/>
            <a:gdLst>
              <a:gd name="T0" fmla="*/ 382 w 1528"/>
              <a:gd name="T1" fmla="*/ 1325 h 1325"/>
              <a:gd name="T2" fmla="*/ 1146 w 1528"/>
              <a:gd name="T3" fmla="*/ 1325 h 1325"/>
              <a:gd name="T4" fmla="*/ 1528 w 1528"/>
              <a:gd name="T5" fmla="*/ 663 h 1325"/>
              <a:gd name="T6" fmla="*/ 1146 w 1528"/>
              <a:gd name="T7" fmla="*/ 0 h 1325"/>
              <a:gd name="T8" fmla="*/ 382 w 1528"/>
              <a:gd name="T9" fmla="*/ 0 h 1325"/>
              <a:gd name="T10" fmla="*/ 0 w 1528"/>
              <a:gd name="T11" fmla="*/ 663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3"/>
                </a:lnTo>
                <a:lnTo>
                  <a:pt x="1146" y="0"/>
                </a:lnTo>
                <a:lnTo>
                  <a:pt x="382" y="0"/>
                </a:lnTo>
                <a:lnTo>
                  <a:pt x="0" y="663"/>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65">
            <a:extLst>
              <a:ext uri="{FF2B5EF4-FFF2-40B4-BE49-F238E27FC236}">
                <a16:creationId xmlns:a16="http://schemas.microsoft.com/office/drawing/2014/main" id="{BE6D01ED-697D-DE70-AD2C-3C46499E8DB6}"/>
              </a:ext>
            </a:extLst>
          </p:cNvPr>
          <p:cNvSpPr>
            <a:spLocks/>
          </p:cNvSpPr>
          <p:nvPr/>
        </p:nvSpPr>
        <p:spPr bwMode="auto">
          <a:xfrm>
            <a:off x="9105900" y="4502229"/>
            <a:ext cx="2427288" cy="2103437"/>
          </a:xfrm>
          <a:custGeom>
            <a:avLst/>
            <a:gdLst>
              <a:gd name="T0" fmla="*/ 382 w 1529"/>
              <a:gd name="T1" fmla="*/ 1325 h 1325"/>
              <a:gd name="T2" fmla="*/ 1147 w 1529"/>
              <a:gd name="T3" fmla="*/ 1325 h 1325"/>
              <a:gd name="T4" fmla="*/ 1529 w 1529"/>
              <a:gd name="T5" fmla="*/ 662 h 1325"/>
              <a:gd name="T6" fmla="*/ 1147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7" y="1325"/>
                </a:lnTo>
                <a:lnTo>
                  <a:pt x="1529" y="662"/>
                </a:lnTo>
                <a:lnTo>
                  <a:pt x="1147"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67">
            <a:extLst>
              <a:ext uri="{FF2B5EF4-FFF2-40B4-BE49-F238E27FC236}">
                <a16:creationId xmlns:a16="http://schemas.microsoft.com/office/drawing/2014/main" id="{DA672061-C0F0-3C9C-4CDB-400CDEF7A14C}"/>
              </a:ext>
            </a:extLst>
          </p:cNvPr>
          <p:cNvSpPr>
            <a:spLocks/>
          </p:cNvSpPr>
          <p:nvPr/>
        </p:nvSpPr>
        <p:spPr bwMode="auto">
          <a:xfrm>
            <a:off x="6176962" y="1055767"/>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69">
            <a:extLst>
              <a:ext uri="{FF2B5EF4-FFF2-40B4-BE49-F238E27FC236}">
                <a16:creationId xmlns:a16="http://schemas.microsoft.com/office/drawing/2014/main" id="{9875CAEB-07D8-6524-8D31-4CB219C6FE60}"/>
              </a:ext>
            </a:extLst>
          </p:cNvPr>
          <p:cNvSpPr>
            <a:spLocks/>
          </p:cNvSpPr>
          <p:nvPr/>
        </p:nvSpPr>
        <p:spPr bwMode="auto">
          <a:xfrm>
            <a:off x="4848224" y="4168815"/>
            <a:ext cx="2425700" cy="2103437"/>
          </a:xfrm>
          <a:custGeom>
            <a:avLst/>
            <a:gdLst>
              <a:gd name="T0" fmla="*/ 382 w 1528"/>
              <a:gd name="T1" fmla="*/ 1325 h 1325"/>
              <a:gd name="T2" fmla="*/ 1146 w 1528"/>
              <a:gd name="T3" fmla="*/ 1325 h 1325"/>
              <a:gd name="T4" fmla="*/ 1528 w 1528"/>
              <a:gd name="T5" fmla="*/ 662 h 1325"/>
              <a:gd name="T6" fmla="*/ 1146 w 1528"/>
              <a:gd name="T7" fmla="*/ 0 h 1325"/>
              <a:gd name="T8" fmla="*/ 382 w 1528"/>
              <a:gd name="T9" fmla="*/ 0 h 1325"/>
              <a:gd name="T10" fmla="*/ 0 w 1528"/>
              <a:gd name="T11" fmla="*/ 662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2"/>
                </a:lnTo>
                <a:lnTo>
                  <a:pt x="1146" y="0"/>
                </a:lnTo>
                <a:lnTo>
                  <a:pt x="382" y="0"/>
                </a:lnTo>
                <a:lnTo>
                  <a:pt x="0" y="662"/>
                </a:lnTo>
                <a:lnTo>
                  <a:pt x="382" y="1325"/>
                </a:lnTo>
                <a:close/>
              </a:path>
            </a:pathLst>
          </a:custGeom>
          <a:noFill/>
          <a:ln w="9525" cap="sq">
            <a:solidFill>
              <a:srgbClr val="D8D8D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TextBox 72">
            <a:extLst>
              <a:ext uri="{FF2B5EF4-FFF2-40B4-BE49-F238E27FC236}">
                <a16:creationId xmlns:a16="http://schemas.microsoft.com/office/drawing/2014/main" id="{E8CE0E08-D8C7-F10F-3D1C-00C8DE703A5C}"/>
              </a:ext>
            </a:extLst>
          </p:cNvPr>
          <p:cNvSpPr txBox="1"/>
          <p:nvPr/>
        </p:nvSpPr>
        <p:spPr>
          <a:xfrm>
            <a:off x="3599480" y="1150949"/>
            <a:ext cx="2417136" cy="1938992"/>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Segregate Control Activities at</a:t>
            </a:r>
            <a:br>
              <a:rPr lang="en-US" sz="2400" kern="0" dirty="0">
                <a:solidFill>
                  <a:srgbClr val="F8E2BE"/>
                </a:solidFill>
                <a:latin typeface="Sitka Heading Semibold" panose="020B0604020202020204" pitchFamily="2" charset="0"/>
              </a:rPr>
            </a:br>
            <a:r>
              <a:rPr lang="en-US" sz="2400" kern="0" dirty="0">
                <a:solidFill>
                  <a:srgbClr val="F8E2BE"/>
                </a:solidFill>
                <a:latin typeface="Sitka Heading Semibold" panose="020B0604020202020204" pitchFamily="2" charset="0"/>
              </a:rPr>
              <a:t> Risk in Each Duty</a:t>
            </a:r>
          </a:p>
        </p:txBody>
      </p:sp>
      <p:sp>
        <p:nvSpPr>
          <p:cNvPr id="81" name="TextBox 80">
            <a:extLst>
              <a:ext uri="{FF2B5EF4-FFF2-40B4-BE49-F238E27FC236}">
                <a16:creationId xmlns:a16="http://schemas.microsoft.com/office/drawing/2014/main" id="{F6D7DAE6-1A2D-80ED-427D-DDE05248C30E}"/>
              </a:ext>
            </a:extLst>
          </p:cNvPr>
          <p:cNvSpPr txBox="1"/>
          <p:nvPr/>
        </p:nvSpPr>
        <p:spPr>
          <a:xfrm>
            <a:off x="1516190" y="2226747"/>
            <a:ext cx="2452559" cy="1938992"/>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Design</a:t>
            </a:r>
            <a:br>
              <a:rPr lang="en-US" sz="2400" kern="0" dirty="0">
                <a:solidFill>
                  <a:srgbClr val="F8E2BE"/>
                </a:solidFill>
                <a:latin typeface="Sitka Heading Semibold" panose="020B0604020202020204" pitchFamily="2" charset="0"/>
              </a:rPr>
            </a:br>
            <a:r>
              <a:rPr lang="en-US" sz="2400" kern="0" dirty="0">
                <a:solidFill>
                  <a:srgbClr val="F8E2BE"/>
                </a:solidFill>
                <a:latin typeface="Sitka Heading Semibold" panose="020B0604020202020204" pitchFamily="2" charset="0"/>
              </a:rPr>
              <a:t>Control Activities at Various Levels</a:t>
            </a:r>
            <a:br>
              <a:rPr lang="en-US" sz="2400" kern="0" dirty="0">
                <a:solidFill>
                  <a:srgbClr val="F8E2BE"/>
                </a:solidFill>
                <a:latin typeface="Sitka Heading Semibold" panose="020B0604020202020204" pitchFamily="2" charset="0"/>
              </a:rPr>
            </a:br>
            <a:r>
              <a:rPr lang="en-US" sz="2400" kern="0" dirty="0">
                <a:solidFill>
                  <a:srgbClr val="F8E2BE"/>
                </a:solidFill>
                <a:latin typeface="Sitka Heading Semibold" panose="020B0604020202020204" pitchFamily="2" charset="0"/>
              </a:rPr>
              <a:t>&amp; Review</a:t>
            </a:r>
          </a:p>
        </p:txBody>
      </p:sp>
      <p:sp>
        <p:nvSpPr>
          <p:cNvPr id="83" name="TextBox 82">
            <a:extLst>
              <a:ext uri="{FF2B5EF4-FFF2-40B4-BE49-F238E27FC236}">
                <a16:creationId xmlns:a16="http://schemas.microsoft.com/office/drawing/2014/main" id="{D696E70D-0603-B812-3B24-40E2CE53A1AE}"/>
              </a:ext>
            </a:extLst>
          </p:cNvPr>
          <p:cNvSpPr txBox="1"/>
          <p:nvPr/>
        </p:nvSpPr>
        <p:spPr>
          <a:xfrm>
            <a:off x="555622" y="4980030"/>
            <a:ext cx="2419432" cy="1200329"/>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Response to Objectives </a:t>
            </a:r>
            <a:r>
              <a:rPr lang="en-US" sz="2400" dirty="0">
                <a:solidFill>
                  <a:srgbClr val="F8E2BE"/>
                </a:solidFill>
                <a:latin typeface="Sitka Heading Semibold" panose="020B0604020202020204" pitchFamily="2" charset="0"/>
              </a:rPr>
              <a:t>&amp;</a:t>
            </a:r>
            <a:r>
              <a:rPr lang="en-US" sz="2400" kern="0" dirty="0">
                <a:solidFill>
                  <a:srgbClr val="F8E2BE"/>
                </a:solidFill>
                <a:latin typeface="Sitka Heading Semibold" panose="020B0604020202020204" pitchFamily="2" charset="0"/>
              </a:rPr>
              <a:t> Risks</a:t>
            </a:r>
          </a:p>
        </p:txBody>
      </p:sp>
      <p:sp>
        <p:nvSpPr>
          <p:cNvPr id="85" name="TextBox 84">
            <a:extLst>
              <a:ext uri="{FF2B5EF4-FFF2-40B4-BE49-F238E27FC236}">
                <a16:creationId xmlns:a16="http://schemas.microsoft.com/office/drawing/2014/main" id="{81AEE919-E28D-4504-ED41-E33BD686CE0D}"/>
              </a:ext>
            </a:extLst>
          </p:cNvPr>
          <p:cNvSpPr txBox="1"/>
          <p:nvPr/>
        </p:nvSpPr>
        <p:spPr>
          <a:xfrm>
            <a:off x="8220074" y="2401097"/>
            <a:ext cx="2433637" cy="1569660"/>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Design the</a:t>
            </a:r>
            <a:br>
              <a:rPr lang="en-US" sz="2400" kern="0" dirty="0">
                <a:solidFill>
                  <a:srgbClr val="F8E2BE"/>
                </a:solidFill>
                <a:latin typeface="Sitka Heading Semibold" panose="020B0604020202020204" pitchFamily="2" charset="0"/>
              </a:rPr>
            </a:br>
            <a:r>
              <a:rPr lang="en-US" sz="2400" kern="0" dirty="0">
                <a:solidFill>
                  <a:srgbClr val="F8E2BE"/>
                </a:solidFill>
                <a:latin typeface="Sitka Heading Semibold" panose="020B0604020202020204" pitchFamily="2" charset="0"/>
              </a:rPr>
              <a:t>IT Acquisition, Development, &amp; Maintenance</a:t>
            </a:r>
            <a:endParaRPr lang="en-US" sz="2400" kern="0" spc="-100" dirty="0">
              <a:solidFill>
                <a:srgbClr val="F8E2BE"/>
              </a:solidFill>
              <a:latin typeface="Sitka Heading Semibold" panose="020B0604020202020204" pitchFamily="2" charset="0"/>
            </a:endParaRPr>
          </a:p>
        </p:txBody>
      </p:sp>
      <p:sp>
        <p:nvSpPr>
          <p:cNvPr id="86" name="TextBox 85">
            <a:extLst>
              <a:ext uri="{FF2B5EF4-FFF2-40B4-BE49-F238E27FC236}">
                <a16:creationId xmlns:a16="http://schemas.microsoft.com/office/drawing/2014/main" id="{0754842E-F821-E170-F807-A8A3A3ED56C5}"/>
              </a:ext>
            </a:extLst>
          </p:cNvPr>
          <p:cNvSpPr txBox="1"/>
          <p:nvPr/>
        </p:nvSpPr>
        <p:spPr>
          <a:xfrm>
            <a:off x="9116934" y="4820671"/>
            <a:ext cx="2421793" cy="1569660"/>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Document Responsibilities Through</a:t>
            </a:r>
            <a:br>
              <a:rPr lang="en-US" sz="2400" kern="0" dirty="0">
                <a:solidFill>
                  <a:srgbClr val="F8E2BE"/>
                </a:solidFill>
                <a:latin typeface="Sitka Heading Semibold" panose="020B0604020202020204" pitchFamily="2" charset="0"/>
              </a:rPr>
            </a:br>
            <a:r>
              <a:rPr lang="en-US" sz="2400" kern="0" dirty="0">
                <a:solidFill>
                  <a:srgbClr val="F8E2BE"/>
                </a:solidFill>
                <a:latin typeface="Sitka Heading Semibold" panose="020B0604020202020204" pitchFamily="2" charset="0"/>
              </a:rPr>
              <a:t>Policies</a:t>
            </a:r>
          </a:p>
        </p:txBody>
      </p:sp>
      <p:sp>
        <p:nvSpPr>
          <p:cNvPr id="90" name="TextBox 89">
            <a:extLst>
              <a:ext uri="{FF2B5EF4-FFF2-40B4-BE49-F238E27FC236}">
                <a16:creationId xmlns:a16="http://schemas.microsoft.com/office/drawing/2014/main" id="{E7886304-F483-7BA8-9DCC-37B6B66C8458}"/>
              </a:ext>
            </a:extLst>
          </p:cNvPr>
          <p:cNvSpPr txBox="1"/>
          <p:nvPr/>
        </p:nvSpPr>
        <p:spPr>
          <a:xfrm>
            <a:off x="6176961" y="1458194"/>
            <a:ext cx="2446337" cy="1200329"/>
          </a:xfrm>
          <a:prstGeom prst="rect">
            <a:avLst/>
          </a:prstGeom>
          <a:noFill/>
        </p:spPr>
        <p:txBody>
          <a:bodyPr wrap="square" rtlCol="0">
            <a:spAutoFit/>
          </a:bodyPr>
          <a:lstStyle/>
          <a:p>
            <a:pPr algn="ctr"/>
            <a:r>
              <a:rPr lang="en-US" sz="2400" kern="0" dirty="0">
                <a:solidFill>
                  <a:srgbClr val="F8E2BE"/>
                </a:solidFill>
                <a:latin typeface="Sitka Heading Semibold" panose="020B0604020202020204" pitchFamily="2" charset="0"/>
              </a:rPr>
              <a:t>Design the IS</a:t>
            </a:r>
          </a:p>
          <a:p>
            <a:pPr algn="ctr"/>
            <a:r>
              <a:rPr lang="en-US" sz="2400" kern="0" dirty="0">
                <a:solidFill>
                  <a:srgbClr val="F8E2BE"/>
                </a:solidFill>
                <a:latin typeface="Sitka Heading Semibold" panose="020B0604020202020204" pitchFamily="2" charset="0"/>
              </a:rPr>
              <a:t>&amp; the IT Infrastructure</a:t>
            </a:r>
          </a:p>
        </p:txBody>
      </p:sp>
      <p:sp>
        <p:nvSpPr>
          <p:cNvPr id="105" name="TextBox 104">
            <a:extLst>
              <a:ext uri="{FF2B5EF4-FFF2-40B4-BE49-F238E27FC236}">
                <a16:creationId xmlns:a16="http://schemas.microsoft.com/office/drawing/2014/main" id="{9051AD84-0F0E-86D9-4C87-B14D0FFB1015}"/>
              </a:ext>
            </a:extLst>
          </p:cNvPr>
          <p:cNvSpPr txBox="1"/>
          <p:nvPr/>
        </p:nvSpPr>
        <p:spPr>
          <a:xfrm>
            <a:off x="4776787" y="4809601"/>
            <a:ext cx="2589640" cy="707886"/>
          </a:xfrm>
          <a:prstGeom prst="rect">
            <a:avLst/>
          </a:prstGeom>
          <a:noFill/>
        </p:spPr>
        <p:txBody>
          <a:bodyPr wrap="square" rtlCol="0">
            <a:spAutoFit/>
          </a:bodyPr>
          <a:lstStyle/>
          <a:p>
            <a:pPr algn="ctr"/>
            <a:r>
              <a:rPr lang="en-US" sz="3900" kern="0" spc="-200" dirty="0">
                <a:latin typeface="Sitka Heading Semibold" panose="020B0604020202020204" pitchFamily="2" charset="0"/>
              </a:rPr>
              <a:t>Activities</a:t>
            </a:r>
          </a:p>
        </p:txBody>
      </p:sp>
    </p:spTree>
    <p:extLst>
      <p:ext uri="{BB962C8B-B14F-4D97-AF65-F5344CB8AC3E}">
        <p14:creationId xmlns:p14="http://schemas.microsoft.com/office/powerpoint/2010/main" val="5399602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40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40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4000"/>
                                        <p:tgtEl>
                                          <p:spTgt spid="7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4000"/>
                                        <p:tgtEl>
                                          <p:spTgt spid="9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40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4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1" grpId="0"/>
      <p:bldP spid="83" grpId="0"/>
      <p:bldP spid="85" grpId="0"/>
      <p:bldP spid="86" grpId="0"/>
      <p:bldP spid="9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Freeform 68">
            <a:extLst>
              <a:ext uri="{FF2B5EF4-FFF2-40B4-BE49-F238E27FC236}">
                <a16:creationId xmlns:a16="http://schemas.microsoft.com/office/drawing/2014/main" id="{AD9E7712-D0B7-680E-4BB1-436782688CDE}"/>
              </a:ext>
            </a:extLst>
          </p:cNvPr>
          <p:cNvSpPr>
            <a:spLocks/>
          </p:cNvSpPr>
          <p:nvPr/>
        </p:nvSpPr>
        <p:spPr bwMode="auto">
          <a:xfrm>
            <a:off x="4886324" y="4195312"/>
            <a:ext cx="2425700" cy="2103437"/>
          </a:xfrm>
          <a:custGeom>
            <a:avLst/>
            <a:gdLst>
              <a:gd name="T0" fmla="*/ 382 w 1528"/>
              <a:gd name="T1" fmla="*/ 1325 h 1325"/>
              <a:gd name="T2" fmla="*/ 1146 w 1528"/>
              <a:gd name="T3" fmla="*/ 1325 h 1325"/>
              <a:gd name="T4" fmla="*/ 1528 w 1528"/>
              <a:gd name="T5" fmla="*/ 662 h 1325"/>
              <a:gd name="T6" fmla="*/ 1146 w 1528"/>
              <a:gd name="T7" fmla="*/ 0 h 1325"/>
              <a:gd name="T8" fmla="*/ 382 w 1528"/>
              <a:gd name="T9" fmla="*/ 0 h 1325"/>
              <a:gd name="T10" fmla="*/ 0 w 1528"/>
              <a:gd name="T11" fmla="*/ 662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2"/>
                </a:lnTo>
                <a:lnTo>
                  <a:pt x="1146" y="0"/>
                </a:lnTo>
                <a:lnTo>
                  <a:pt x="382" y="0"/>
                </a:lnTo>
                <a:lnTo>
                  <a:pt x="0" y="662"/>
                </a:lnTo>
                <a:lnTo>
                  <a:pt x="382" y="1325"/>
                </a:lnTo>
                <a:close/>
              </a:path>
            </a:pathLst>
          </a:custGeom>
          <a:solidFill>
            <a:srgbClr val="A88214">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pic>
        <p:nvPicPr>
          <p:cNvPr id="100" name="Picture 99" descr="Macro shot of yellow sunflower">
            <a:extLst>
              <a:ext uri="{FF2B5EF4-FFF2-40B4-BE49-F238E27FC236}">
                <a16:creationId xmlns:a16="http://schemas.microsoft.com/office/drawing/2014/main" id="{AB3B267F-F30D-C546-C353-EF8EA14326E0}"/>
              </a:ext>
            </a:extLst>
          </p:cNvPr>
          <p:cNvPicPr>
            <a:picLocks noGrp="1" noRot="1" noChangeAspect="1" noMove="1" noResize="1" noEditPoints="1" noAdjustHandles="1" noChangeArrowheads="1" noChangeShapeType="1" noCrop="1"/>
          </p:cNvPicPr>
          <p:nvPr/>
        </p:nvPicPr>
        <p:blipFill>
          <a:blip r:embed="rId3">
            <a:alphaModFix amt="21000"/>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95D994D7-1B7D-A31F-30B3-0328712E3EE1}"/>
              </a:ext>
            </a:extLst>
          </p:cNvPr>
          <p:cNvSpPr>
            <a:spLocks noGrp="1"/>
          </p:cNvSpPr>
          <p:nvPr>
            <p:ph type="title"/>
          </p:nvPr>
        </p:nvSpPr>
        <p:spPr>
          <a:xfrm>
            <a:off x="327264" y="246146"/>
            <a:ext cx="11644206" cy="555424"/>
          </a:xfrm>
        </p:spPr>
        <p:txBody>
          <a:bodyPr>
            <a:noAutofit/>
          </a:bodyPr>
          <a:lstStyle/>
          <a:p>
            <a:pPr algn="ctr"/>
            <a:r>
              <a:rPr lang="en-US" sz="4800" dirty="0">
                <a:solidFill>
                  <a:srgbClr val="02145E"/>
                </a:solidFill>
                <a:latin typeface="Sitka Banner Semibold" pitchFamily="2" charset="0"/>
              </a:rPr>
              <a:t>Information and Communication</a:t>
            </a:r>
          </a:p>
        </p:txBody>
      </p:sp>
      <p:sp>
        <p:nvSpPr>
          <p:cNvPr id="10" name="Rectangle 9">
            <a:extLst>
              <a:ext uri="{FF2B5EF4-FFF2-40B4-BE49-F238E27FC236}">
                <a16:creationId xmlns:a16="http://schemas.microsoft.com/office/drawing/2014/main" id="{3CA5ED11-5E36-DE5D-A524-030C1BFBA132}"/>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56">
            <a:extLst>
              <a:ext uri="{FF2B5EF4-FFF2-40B4-BE49-F238E27FC236}">
                <a16:creationId xmlns:a16="http://schemas.microsoft.com/office/drawing/2014/main" id="{E0099E51-B5DB-93E7-9381-3C770E0031B6}"/>
              </a:ext>
            </a:extLst>
          </p:cNvPr>
          <p:cNvSpPr>
            <a:spLocks/>
          </p:cNvSpPr>
          <p:nvPr/>
        </p:nvSpPr>
        <p:spPr bwMode="auto">
          <a:xfrm>
            <a:off x="3602036" y="1071113"/>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1" name="Freeform 58">
            <a:extLst>
              <a:ext uri="{FF2B5EF4-FFF2-40B4-BE49-F238E27FC236}">
                <a16:creationId xmlns:a16="http://schemas.microsoft.com/office/drawing/2014/main" id="{6AF702FB-88A4-6CE1-8C31-39B853E62BF2}"/>
              </a:ext>
            </a:extLst>
          </p:cNvPr>
          <p:cNvSpPr>
            <a:spLocks/>
          </p:cNvSpPr>
          <p:nvPr/>
        </p:nvSpPr>
        <p:spPr bwMode="auto">
          <a:xfrm>
            <a:off x="1541461" y="2183950"/>
            <a:ext cx="2427288" cy="2103437"/>
          </a:xfrm>
          <a:custGeom>
            <a:avLst/>
            <a:gdLst>
              <a:gd name="T0" fmla="*/ 382 w 1529"/>
              <a:gd name="T1" fmla="*/ 1325 h 1325"/>
              <a:gd name="T2" fmla="*/ 1146 w 1529"/>
              <a:gd name="T3" fmla="*/ 1325 h 1325"/>
              <a:gd name="T4" fmla="*/ 1529 w 1529"/>
              <a:gd name="T5" fmla="*/ 663 h 1325"/>
              <a:gd name="T6" fmla="*/ 1146 w 1529"/>
              <a:gd name="T7" fmla="*/ 0 h 1325"/>
              <a:gd name="T8" fmla="*/ 382 w 1529"/>
              <a:gd name="T9" fmla="*/ 0 h 1325"/>
              <a:gd name="T10" fmla="*/ 0 w 1529"/>
              <a:gd name="T11" fmla="*/ 663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3"/>
                </a:lnTo>
                <a:lnTo>
                  <a:pt x="1146" y="0"/>
                </a:lnTo>
                <a:lnTo>
                  <a:pt x="382" y="0"/>
                </a:lnTo>
                <a:lnTo>
                  <a:pt x="0" y="663"/>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baseline="-25000"/>
          </a:p>
        </p:txBody>
      </p:sp>
      <p:sp>
        <p:nvSpPr>
          <p:cNvPr id="133" name="Freeform 60">
            <a:extLst>
              <a:ext uri="{FF2B5EF4-FFF2-40B4-BE49-F238E27FC236}">
                <a16:creationId xmlns:a16="http://schemas.microsoft.com/office/drawing/2014/main" id="{7EEA6B8C-2A66-C7AE-B4EE-4E1BB0E3F8F2}"/>
              </a:ext>
            </a:extLst>
          </p:cNvPr>
          <p:cNvSpPr>
            <a:spLocks/>
          </p:cNvSpPr>
          <p:nvPr/>
        </p:nvSpPr>
        <p:spPr bwMode="auto">
          <a:xfrm>
            <a:off x="555623" y="4535037"/>
            <a:ext cx="2427288" cy="2103437"/>
          </a:xfrm>
          <a:custGeom>
            <a:avLst/>
            <a:gdLst>
              <a:gd name="T0" fmla="*/ 383 w 1529"/>
              <a:gd name="T1" fmla="*/ 1325 h 1325"/>
              <a:gd name="T2" fmla="*/ 1147 w 1529"/>
              <a:gd name="T3" fmla="*/ 1325 h 1325"/>
              <a:gd name="T4" fmla="*/ 1529 w 1529"/>
              <a:gd name="T5" fmla="*/ 662 h 1325"/>
              <a:gd name="T6" fmla="*/ 1147 w 1529"/>
              <a:gd name="T7" fmla="*/ 0 h 1325"/>
              <a:gd name="T8" fmla="*/ 383 w 1529"/>
              <a:gd name="T9" fmla="*/ 0 h 1325"/>
              <a:gd name="T10" fmla="*/ 0 w 1529"/>
              <a:gd name="T11" fmla="*/ 662 h 1325"/>
              <a:gd name="T12" fmla="*/ 383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3" y="1325"/>
                </a:moveTo>
                <a:lnTo>
                  <a:pt x="1147" y="1325"/>
                </a:lnTo>
                <a:lnTo>
                  <a:pt x="1529" y="662"/>
                </a:lnTo>
                <a:lnTo>
                  <a:pt x="1147" y="0"/>
                </a:lnTo>
                <a:lnTo>
                  <a:pt x="383" y="0"/>
                </a:lnTo>
                <a:lnTo>
                  <a:pt x="0" y="662"/>
                </a:lnTo>
                <a:lnTo>
                  <a:pt x="383"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baseline="-25000"/>
          </a:p>
        </p:txBody>
      </p:sp>
      <p:sp>
        <p:nvSpPr>
          <p:cNvPr id="135" name="Freeform 62">
            <a:extLst>
              <a:ext uri="{FF2B5EF4-FFF2-40B4-BE49-F238E27FC236}">
                <a16:creationId xmlns:a16="http://schemas.microsoft.com/office/drawing/2014/main" id="{6010695E-F0CC-85E2-1B1F-06D87DCE887F}"/>
              </a:ext>
            </a:extLst>
          </p:cNvPr>
          <p:cNvSpPr>
            <a:spLocks/>
          </p:cNvSpPr>
          <p:nvPr/>
        </p:nvSpPr>
        <p:spPr bwMode="auto">
          <a:xfrm>
            <a:off x="8220074" y="2199825"/>
            <a:ext cx="2425700" cy="2103437"/>
          </a:xfrm>
          <a:custGeom>
            <a:avLst/>
            <a:gdLst>
              <a:gd name="T0" fmla="*/ 382 w 1528"/>
              <a:gd name="T1" fmla="*/ 1325 h 1325"/>
              <a:gd name="T2" fmla="*/ 1146 w 1528"/>
              <a:gd name="T3" fmla="*/ 1325 h 1325"/>
              <a:gd name="T4" fmla="*/ 1528 w 1528"/>
              <a:gd name="T5" fmla="*/ 663 h 1325"/>
              <a:gd name="T6" fmla="*/ 1146 w 1528"/>
              <a:gd name="T7" fmla="*/ 0 h 1325"/>
              <a:gd name="T8" fmla="*/ 382 w 1528"/>
              <a:gd name="T9" fmla="*/ 0 h 1325"/>
              <a:gd name="T10" fmla="*/ 0 w 1528"/>
              <a:gd name="T11" fmla="*/ 663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3"/>
                </a:lnTo>
                <a:lnTo>
                  <a:pt x="1146" y="0"/>
                </a:lnTo>
                <a:lnTo>
                  <a:pt x="382" y="0"/>
                </a:lnTo>
                <a:lnTo>
                  <a:pt x="0" y="663"/>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7" name="Freeform 64">
            <a:extLst>
              <a:ext uri="{FF2B5EF4-FFF2-40B4-BE49-F238E27FC236}">
                <a16:creationId xmlns:a16="http://schemas.microsoft.com/office/drawing/2014/main" id="{0E9DD0ED-CCAB-6358-4E38-D3596DB75D2F}"/>
              </a:ext>
            </a:extLst>
          </p:cNvPr>
          <p:cNvSpPr>
            <a:spLocks/>
          </p:cNvSpPr>
          <p:nvPr/>
        </p:nvSpPr>
        <p:spPr bwMode="auto">
          <a:xfrm>
            <a:off x="9105899" y="4536625"/>
            <a:ext cx="2427288" cy="2103437"/>
          </a:xfrm>
          <a:custGeom>
            <a:avLst/>
            <a:gdLst>
              <a:gd name="T0" fmla="*/ 382 w 1529"/>
              <a:gd name="T1" fmla="*/ 1325 h 1325"/>
              <a:gd name="T2" fmla="*/ 1147 w 1529"/>
              <a:gd name="T3" fmla="*/ 1325 h 1325"/>
              <a:gd name="T4" fmla="*/ 1529 w 1529"/>
              <a:gd name="T5" fmla="*/ 662 h 1325"/>
              <a:gd name="T6" fmla="*/ 1147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7" y="1325"/>
                </a:lnTo>
                <a:lnTo>
                  <a:pt x="1529" y="662"/>
                </a:lnTo>
                <a:lnTo>
                  <a:pt x="1147"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9" name="Freeform 66">
            <a:extLst>
              <a:ext uri="{FF2B5EF4-FFF2-40B4-BE49-F238E27FC236}">
                <a16:creationId xmlns:a16="http://schemas.microsoft.com/office/drawing/2014/main" id="{B21FC93E-8440-E64F-55F4-49A57C656B49}"/>
              </a:ext>
            </a:extLst>
          </p:cNvPr>
          <p:cNvSpPr>
            <a:spLocks/>
          </p:cNvSpPr>
          <p:nvPr/>
        </p:nvSpPr>
        <p:spPr bwMode="auto">
          <a:xfrm>
            <a:off x="6176961" y="1071113"/>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0" name="Freeform 57">
            <a:extLst>
              <a:ext uri="{FF2B5EF4-FFF2-40B4-BE49-F238E27FC236}">
                <a16:creationId xmlns:a16="http://schemas.microsoft.com/office/drawing/2014/main" id="{5F510A55-2102-59A2-B205-1F64C2E16AAB}"/>
              </a:ext>
            </a:extLst>
          </p:cNvPr>
          <p:cNvSpPr>
            <a:spLocks/>
          </p:cNvSpPr>
          <p:nvPr/>
        </p:nvSpPr>
        <p:spPr bwMode="auto">
          <a:xfrm>
            <a:off x="3602036" y="1055767"/>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59">
            <a:extLst>
              <a:ext uri="{FF2B5EF4-FFF2-40B4-BE49-F238E27FC236}">
                <a16:creationId xmlns:a16="http://schemas.microsoft.com/office/drawing/2014/main" id="{B80DB4EB-9B7F-8428-C0BC-9E44E9CE037E}"/>
              </a:ext>
            </a:extLst>
          </p:cNvPr>
          <p:cNvSpPr>
            <a:spLocks/>
          </p:cNvSpPr>
          <p:nvPr/>
        </p:nvSpPr>
        <p:spPr bwMode="auto">
          <a:xfrm>
            <a:off x="1541461" y="2168604"/>
            <a:ext cx="2427288" cy="2103437"/>
          </a:xfrm>
          <a:custGeom>
            <a:avLst/>
            <a:gdLst>
              <a:gd name="T0" fmla="*/ 382 w 1529"/>
              <a:gd name="T1" fmla="*/ 1325 h 1325"/>
              <a:gd name="T2" fmla="*/ 1146 w 1529"/>
              <a:gd name="T3" fmla="*/ 1325 h 1325"/>
              <a:gd name="T4" fmla="*/ 1529 w 1529"/>
              <a:gd name="T5" fmla="*/ 663 h 1325"/>
              <a:gd name="T6" fmla="*/ 1146 w 1529"/>
              <a:gd name="T7" fmla="*/ 0 h 1325"/>
              <a:gd name="T8" fmla="*/ 382 w 1529"/>
              <a:gd name="T9" fmla="*/ 0 h 1325"/>
              <a:gd name="T10" fmla="*/ 0 w 1529"/>
              <a:gd name="T11" fmla="*/ 663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3"/>
                </a:lnTo>
                <a:lnTo>
                  <a:pt x="1146" y="0"/>
                </a:lnTo>
                <a:lnTo>
                  <a:pt x="382" y="0"/>
                </a:lnTo>
                <a:lnTo>
                  <a:pt x="0" y="663"/>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61">
            <a:extLst>
              <a:ext uri="{FF2B5EF4-FFF2-40B4-BE49-F238E27FC236}">
                <a16:creationId xmlns:a16="http://schemas.microsoft.com/office/drawing/2014/main" id="{96FB87FA-E7B4-C9A2-5B8F-313F612D6938}"/>
              </a:ext>
            </a:extLst>
          </p:cNvPr>
          <p:cNvSpPr>
            <a:spLocks/>
          </p:cNvSpPr>
          <p:nvPr/>
        </p:nvSpPr>
        <p:spPr bwMode="auto">
          <a:xfrm>
            <a:off x="555624" y="4519691"/>
            <a:ext cx="2427288" cy="2103437"/>
          </a:xfrm>
          <a:custGeom>
            <a:avLst/>
            <a:gdLst>
              <a:gd name="T0" fmla="*/ 383 w 1529"/>
              <a:gd name="T1" fmla="*/ 1325 h 1325"/>
              <a:gd name="T2" fmla="*/ 1147 w 1529"/>
              <a:gd name="T3" fmla="*/ 1325 h 1325"/>
              <a:gd name="T4" fmla="*/ 1529 w 1529"/>
              <a:gd name="T5" fmla="*/ 662 h 1325"/>
              <a:gd name="T6" fmla="*/ 1147 w 1529"/>
              <a:gd name="T7" fmla="*/ 0 h 1325"/>
              <a:gd name="T8" fmla="*/ 383 w 1529"/>
              <a:gd name="T9" fmla="*/ 0 h 1325"/>
              <a:gd name="T10" fmla="*/ 0 w 1529"/>
              <a:gd name="T11" fmla="*/ 662 h 1325"/>
              <a:gd name="T12" fmla="*/ 383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3" y="1325"/>
                </a:moveTo>
                <a:lnTo>
                  <a:pt x="1147" y="1325"/>
                </a:lnTo>
                <a:lnTo>
                  <a:pt x="1529" y="662"/>
                </a:lnTo>
                <a:lnTo>
                  <a:pt x="1147" y="0"/>
                </a:lnTo>
                <a:lnTo>
                  <a:pt x="383" y="0"/>
                </a:lnTo>
                <a:lnTo>
                  <a:pt x="0" y="662"/>
                </a:lnTo>
                <a:lnTo>
                  <a:pt x="383"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63">
            <a:extLst>
              <a:ext uri="{FF2B5EF4-FFF2-40B4-BE49-F238E27FC236}">
                <a16:creationId xmlns:a16="http://schemas.microsoft.com/office/drawing/2014/main" id="{9EBB4A5C-ACE3-E979-1416-4E84AF56E521}"/>
              </a:ext>
            </a:extLst>
          </p:cNvPr>
          <p:cNvSpPr>
            <a:spLocks/>
          </p:cNvSpPr>
          <p:nvPr/>
        </p:nvSpPr>
        <p:spPr bwMode="auto">
          <a:xfrm>
            <a:off x="8201025" y="2222579"/>
            <a:ext cx="2425700" cy="2103437"/>
          </a:xfrm>
          <a:custGeom>
            <a:avLst/>
            <a:gdLst>
              <a:gd name="T0" fmla="*/ 382 w 1528"/>
              <a:gd name="T1" fmla="*/ 1325 h 1325"/>
              <a:gd name="T2" fmla="*/ 1146 w 1528"/>
              <a:gd name="T3" fmla="*/ 1325 h 1325"/>
              <a:gd name="T4" fmla="*/ 1528 w 1528"/>
              <a:gd name="T5" fmla="*/ 663 h 1325"/>
              <a:gd name="T6" fmla="*/ 1146 w 1528"/>
              <a:gd name="T7" fmla="*/ 0 h 1325"/>
              <a:gd name="T8" fmla="*/ 382 w 1528"/>
              <a:gd name="T9" fmla="*/ 0 h 1325"/>
              <a:gd name="T10" fmla="*/ 0 w 1528"/>
              <a:gd name="T11" fmla="*/ 663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3"/>
                </a:lnTo>
                <a:lnTo>
                  <a:pt x="1146" y="0"/>
                </a:lnTo>
                <a:lnTo>
                  <a:pt x="382" y="0"/>
                </a:lnTo>
                <a:lnTo>
                  <a:pt x="0" y="663"/>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65">
            <a:extLst>
              <a:ext uri="{FF2B5EF4-FFF2-40B4-BE49-F238E27FC236}">
                <a16:creationId xmlns:a16="http://schemas.microsoft.com/office/drawing/2014/main" id="{BE6D01ED-697D-DE70-AD2C-3C46499E8DB6}"/>
              </a:ext>
            </a:extLst>
          </p:cNvPr>
          <p:cNvSpPr>
            <a:spLocks/>
          </p:cNvSpPr>
          <p:nvPr/>
        </p:nvSpPr>
        <p:spPr bwMode="auto">
          <a:xfrm>
            <a:off x="9105900" y="4502229"/>
            <a:ext cx="2427288" cy="2103437"/>
          </a:xfrm>
          <a:custGeom>
            <a:avLst/>
            <a:gdLst>
              <a:gd name="T0" fmla="*/ 382 w 1529"/>
              <a:gd name="T1" fmla="*/ 1325 h 1325"/>
              <a:gd name="T2" fmla="*/ 1147 w 1529"/>
              <a:gd name="T3" fmla="*/ 1325 h 1325"/>
              <a:gd name="T4" fmla="*/ 1529 w 1529"/>
              <a:gd name="T5" fmla="*/ 662 h 1325"/>
              <a:gd name="T6" fmla="*/ 1147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7" y="1325"/>
                </a:lnTo>
                <a:lnTo>
                  <a:pt x="1529" y="662"/>
                </a:lnTo>
                <a:lnTo>
                  <a:pt x="1147"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67">
            <a:extLst>
              <a:ext uri="{FF2B5EF4-FFF2-40B4-BE49-F238E27FC236}">
                <a16:creationId xmlns:a16="http://schemas.microsoft.com/office/drawing/2014/main" id="{DA672061-C0F0-3C9C-4CDB-400CDEF7A14C}"/>
              </a:ext>
            </a:extLst>
          </p:cNvPr>
          <p:cNvSpPr>
            <a:spLocks/>
          </p:cNvSpPr>
          <p:nvPr/>
        </p:nvSpPr>
        <p:spPr bwMode="auto">
          <a:xfrm>
            <a:off x="6176962" y="1055767"/>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69">
            <a:extLst>
              <a:ext uri="{FF2B5EF4-FFF2-40B4-BE49-F238E27FC236}">
                <a16:creationId xmlns:a16="http://schemas.microsoft.com/office/drawing/2014/main" id="{9875CAEB-07D8-6524-8D31-4CB219C6FE60}"/>
              </a:ext>
            </a:extLst>
          </p:cNvPr>
          <p:cNvSpPr>
            <a:spLocks/>
          </p:cNvSpPr>
          <p:nvPr/>
        </p:nvSpPr>
        <p:spPr bwMode="auto">
          <a:xfrm>
            <a:off x="4848224" y="4168815"/>
            <a:ext cx="2425700" cy="2103437"/>
          </a:xfrm>
          <a:custGeom>
            <a:avLst/>
            <a:gdLst>
              <a:gd name="T0" fmla="*/ 382 w 1528"/>
              <a:gd name="T1" fmla="*/ 1325 h 1325"/>
              <a:gd name="T2" fmla="*/ 1146 w 1528"/>
              <a:gd name="T3" fmla="*/ 1325 h 1325"/>
              <a:gd name="T4" fmla="*/ 1528 w 1528"/>
              <a:gd name="T5" fmla="*/ 662 h 1325"/>
              <a:gd name="T6" fmla="*/ 1146 w 1528"/>
              <a:gd name="T7" fmla="*/ 0 h 1325"/>
              <a:gd name="T8" fmla="*/ 382 w 1528"/>
              <a:gd name="T9" fmla="*/ 0 h 1325"/>
              <a:gd name="T10" fmla="*/ 0 w 1528"/>
              <a:gd name="T11" fmla="*/ 662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2"/>
                </a:lnTo>
                <a:lnTo>
                  <a:pt x="1146" y="0"/>
                </a:lnTo>
                <a:lnTo>
                  <a:pt x="382" y="0"/>
                </a:lnTo>
                <a:lnTo>
                  <a:pt x="0" y="662"/>
                </a:lnTo>
                <a:lnTo>
                  <a:pt x="382" y="1325"/>
                </a:lnTo>
                <a:close/>
              </a:path>
            </a:pathLst>
          </a:custGeom>
          <a:noFill/>
          <a:ln w="9525" cap="sq">
            <a:solidFill>
              <a:srgbClr val="D8D8D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TextBox 72">
            <a:extLst>
              <a:ext uri="{FF2B5EF4-FFF2-40B4-BE49-F238E27FC236}">
                <a16:creationId xmlns:a16="http://schemas.microsoft.com/office/drawing/2014/main" id="{E8CE0E08-D8C7-F10F-3D1C-00C8DE703A5C}"/>
              </a:ext>
            </a:extLst>
          </p:cNvPr>
          <p:cNvSpPr txBox="1"/>
          <p:nvPr/>
        </p:nvSpPr>
        <p:spPr>
          <a:xfrm>
            <a:off x="3611494" y="1464658"/>
            <a:ext cx="2417136" cy="1446550"/>
          </a:xfrm>
          <a:prstGeom prst="rect">
            <a:avLst/>
          </a:prstGeom>
          <a:noFill/>
        </p:spPr>
        <p:txBody>
          <a:bodyPr wrap="square" rtlCol="0">
            <a:spAutoFit/>
          </a:bodyPr>
          <a:lstStyle/>
          <a:p>
            <a:pPr algn="ctr"/>
            <a:r>
              <a:rPr lang="en-US" sz="2200" kern="0" dirty="0">
                <a:solidFill>
                  <a:srgbClr val="F8E2BE"/>
                </a:solidFill>
                <a:latin typeface="Sitka Heading Semibold" panose="020B0604020202020204" pitchFamily="2" charset="0"/>
              </a:rPr>
              <a:t>Data Processed into Quality Internal Control Information</a:t>
            </a:r>
          </a:p>
        </p:txBody>
      </p:sp>
      <p:sp>
        <p:nvSpPr>
          <p:cNvPr id="81" name="TextBox 80">
            <a:extLst>
              <a:ext uri="{FF2B5EF4-FFF2-40B4-BE49-F238E27FC236}">
                <a16:creationId xmlns:a16="http://schemas.microsoft.com/office/drawing/2014/main" id="{F6D7DAE6-1A2D-80ED-427D-DDE05248C30E}"/>
              </a:ext>
            </a:extLst>
          </p:cNvPr>
          <p:cNvSpPr txBox="1"/>
          <p:nvPr/>
        </p:nvSpPr>
        <p:spPr>
          <a:xfrm>
            <a:off x="1489242" y="2344096"/>
            <a:ext cx="2531725" cy="1477328"/>
          </a:xfrm>
          <a:prstGeom prst="rect">
            <a:avLst/>
          </a:prstGeom>
          <a:noFill/>
        </p:spPr>
        <p:txBody>
          <a:bodyPr wrap="square" rtlCol="0">
            <a:spAutoFit/>
          </a:bodyPr>
          <a:lstStyle/>
          <a:p>
            <a:pPr algn="ctr"/>
            <a:r>
              <a:rPr lang="en-US" sz="2200" kern="0" dirty="0">
                <a:solidFill>
                  <a:srgbClr val="F8E2BE"/>
                </a:solidFill>
                <a:latin typeface="Sitka Heading Semibold" panose="020B0604020202020204" pitchFamily="2" charset="0"/>
              </a:rPr>
              <a:t>Quality Info.</a:t>
            </a:r>
          </a:p>
          <a:p>
            <a:pPr algn="ctr"/>
            <a:r>
              <a:rPr lang="en-US" sz="2200" kern="0" dirty="0">
                <a:solidFill>
                  <a:srgbClr val="F8E2BE"/>
                </a:solidFill>
                <a:latin typeface="Sitka Heading Semibold" panose="020B0604020202020204" pitchFamily="2" charset="0"/>
              </a:rPr>
              <a:t>is Shared at all Levels </a:t>
            </a:r>
            <a:r>
              <a:rPr lang="en-US" sz="2000" dirty="0">
                <a:solidFill>
                  <a:srgbClr val="F8E2BE"/>
                </a:solidFill>
                <a:latin typeface="Sitka Heading Semibold" panose="020B0604020202020204" pitchFamily="2" charset="0"/>
              </a:rPr>
              <a:t>&amp;</a:t>
            </a:r>
            <a:r>
              <a:rPr lang="en-US" sz="2200" kern="0" dirty="0">
                <a:solidFill>
                  <a:srgbClr val="F8E2BE"/>
                </a:solidFill>
                <a:latin typeface="Sitka Heading Semibold" panose="020B0604020202020204" pitchFamily="2" charset="0"/>
              </a:rPr>
              <a:t> with all Reporting Lines</a:t>
            </a:r>
          </a:p>
        </p:txBody>
      </p:sp>
      <p:sp>
        <p:nvSpPr>
          <p:cNvPr id="83" name="TextBox 82">
            <a:extLst>
              <a:ext uri="{FF2B5EF4-FFF2-40B4-BE49-F238E27FC236}">
                <a16:creationId xmlns:a16="http://schemas.microsoft.com/office/drawing/2014/main" id="{D696E70D-0603-B812-3B24-40E2CE53A1AE}"/>
              </a:ext>
            </a:extLst>
          </p:cNvPr>
          <p:cNvSpPr txBox="1"/>
          <p:nvPr/>
        </p:nvSpPr>
        <p:spPr>
          <a:xfrm>
            <a:off x="559551" y="4863480"/>
            <a:ext cx="2419432" cy="1446550"/>
          </a:xfrm>
          <a:prstGeom prst="rect">
            <a:avLst/>
          </a:prstGeom>
          <a:noFill/>
        </p:spPr>
        <p:txBody>
          <a:bodyPr wrap="square" rtlCol="0">
            <a:spAutoFit/>
          </a:bodyPr>
          <a:lstStyle/>
          <a:p>
            <a:pPr algn="ctr"/>
            <a:r>
              <a:rPr lang="en-US" sz="2200" kern="0" spc="100" dirty="0">
                <a:solidFill>
                  <a:srgbClr val="F8E2BE"/>
                </a:solidFill>
                <a:latin typeface="Sitka Heading Semibold" panose="020B0604020202020204" pitchFamily="2" charset="0"/>
              </a:rPr>
              <a:t>Internal Communication Throughout the Entity</a:t>
            </a:r>
          </a:p>
        </p:txBody>
      </p:sp>
      <p:sp>
        <p:nvSpPr>
          <p:cNvPr id="85" name="TextBox 84">
            <a:extLst>
              <a:ext uri="{FF2B5EF4-FFF2-40B4-BE49-F238E27FC236}">
                <a16:creationId xmlns:a16="http://schemas.microsoft.com/office/drawing/2014/main" id="{81AEE919-E28D-4504-ED41-E33BD686CE0D}"/>
              </a:ext>
            </a:extLst>
          </p:cNvPr>
          <p:cNvSpPr txBox="1"/>
          <p:nvPr/>
        </p:nvSpPr>
        <p:spPr>
          <a:xfrm>
            <a:off x="8200331" y="2168905"/>
            <a:ext cx="2433637" cy="2123658"/>
          </a:xfrm>
          <a:prstGeom prst="rect">
            <a:avLst/>
          </a:prstGeom>
          <a:noFill/>
        </p:spPr>
        <p:txBody>
          <a:bodyPr wrap="square" rtlCol="0">
            <a:spAutoFit/>
          </a:bodyPr>
          <a:lstStyle/>
          <a:p>
            <a:pPr algn="ctr"/>
            <a:r>
              <a:rPr lang="en-US" sz="2200" kern="0" spc="-100" dirty="0">
                <a:solidFill>
                  <a:srgbClr val="F8E2BE"/>
                </a:solidFill>
                <a:latin typeface="Sitka Heading Semibold" panose="020B0604020202020204" pitchFamily="2" charset="0"/>
              </a:rPr>
              <a:t>Use</a:t>
            </a:r>
            <a:br>
              <a:rPr lang="en-US" sz="2200" kern="0" spc="-100" dirty="0">
                <a:solidFill>
                  <a:srgbClr val="F8E2BE"/>
                </a:solidFill>
                <a:latin typeface="Sitka Heading Semibold" panose="020B0604020202020204" pitchFamily="2" charset="0"/>
              </a:rPr>
            </a:br>
            <a:r>
              <a:rPr lang="en-US" sz="2200" kern="0" spc="-100" dirty="0">
                <a:solidFill>
                  <a:srgbClr val="F8E2BE"/>
                </a:solidFill>
                <a:latin typeface="Sitka Heading Semibold" panose="020B0604020202020204" pitchFamily="2" charset="0"/>
              </a:rPr>
              <a:t>Appropriate Methods of Communication Internally &amp; Externally</a:t>
            </a:r>
          </a:p>
        </p:txBody>
      </p:sp>
      <p:sp>
        <p:nvSpPr>
          <p:cNvPr id="86" name="TextBox 85">
            <a:extLst>
              <a:ext uri="{FF2B5EF4-FFF2-40B4-BE49-F238E27FC236}">
                <a16:creationId xmlns:a16="http://schemas.microsoft.com/office/drawing/2014/main" id="{0754842E-F821-E170-F807-A8A3A3ED56C5}"/>
              </a:ext>
            </a:extLst>
          </p:cNvPr>
          <p:cNvSpPr txBox="1"/>
          <p:nvPr/>
        </p:nvSpPr>
        <p:spPr>
          <a:xfrm>
            <a:off x="9116066" y="4512036"/>
            <a:ext cx="2421793" cy="1938992"/>
          </a:xfrm>
          <a:prstGeom prst="rect">
            <a:avLst/>
          </a:prstGeom>
          <a:noFill/>
        </p:spPr>
        <p:txBody>
          <a:bodyPr wrap="square" rtlCol="0">
            <a:spAutoFit/>
          </a:bodyPr>
          <a:lstStyle/>
          <a:p>
            <a:pPr algn="ctr"/>
            <a:r>
              <a:rPr lang="en-US" sz="2000" kern="0" dirty="0">
                <a:solidFill>
                  <a:srgbClr val="F8E2BE"/>
                </a:solidFill>
                <a:latin typeface="Sitka Heading Semibold" panose="020B0604020202020204" pitchFamily="2" charset="0"/>
              </a:rPr>
              <a:t>Consider</a:t>
            </a:r>
            <a:br>
              <a:rPr lang="en-US" sz="2000" kern="0" dirty="0">
                <a:solidFill>
                  <a:srgbClr val="F8E2BE"/>
                </a:solidFill>
                <a:latin typeface="Sitka Heading Semibold" panose="020B0604020202020204" pitchFamily="2" charset="0"/>
              </a:rPr>
            </a:br>
            <a:r>
              <a:rPr lang="en-US" sz="2000" kern="0" dirty="0">
                <a:solidFill>
                  <a:srgbClr val="F8E2BE"/>
                </a:solidFill>
                <a:latin typeface="Sitka Heading Semibold" panose="020B0604020202020204" pitchFamily="2" charset="0"/>
              </a:rPr>
              <a:t>Communication Factors: Audience, Nature of Info., Availability, Cost, Legal Req.</a:t>
            </a:r>
          </a:p>
        </p:txBody>
      </p:sp>
      <p:sp>
        <p:nvSpPr>
          <p:cNvPr id="90" name="TextBox 89">
            <a:extLst>
              <a:ext uri="{FF2B5EF4-FFF2-40B4-BE49-F238E27FC236}">
                <a16:creationId xmlns:a16="http://schemas.microsoft.com/office/drawing/2014/main" id="{E7886304-F483-7BA8-9DCC-37B6B66C8458}"/>
              </a:ext>
            </a:extLst>
          </p:cNvPr>
          <p:cNvSpPr txBox="1"/>
          <p:nvPr/>
        </p:nvSpPr>
        <p:spPr>
          <a:xfrm>
            <a:off x="6176961" y="1136220"/>
            <a:ext cx="2446337" cy="2123658"/>
          </a:xfrm>
          <a:prstGeom prst="rect">
            <a:avLst/>
          </a:prstGeom>
          <a:noFill/>
        </p:spPr>
        <p:txBody>
          <a:bodyPr wrap="square" rtlCol="0">
            <a:spAutoFit/>
          </a:bodyPr>
          <a:lstStyle/>
          <a:p>
            <a:pPr algn="ctr"/>
            <a:r>
              <a:rPr lang="en-US" sz="2200" kern="0" dirty="0">
                <a:solidFill>
                  <a:srgbClr val="F8E2BE"/>
                </a:solidFill>
                <a:latin typeface="Sitka Heading Semibold" panose="020B0604020202020204" pitchFamily="2" charset="0"/>
              </a:rPr>
              <a:t>External Communication</a:t>
            </a:r>
            <a:br>
              <a:rPr lang="en-US" sz="2200" kern="0" dirty="0">
                <a:solidFill>
                  <a:srgbClr val="F8E2BE"/>
                </a:solidFill>
                <a:latin typeface="Sitka Heading Semibold" panose="020B0604020202020204" pitchFamily="2" charset="0"/>
              </a:rPr>
            </a:br>
            <a:r>
              <a:rPr lang="en-US" sz="2200" kern="0" dirty="0">
                <a:solidFill>
                  <a:srgbClr val="F8E2BE"/>
                </a:solidFill>
                <a:latin typeface="Sitka Heading Semibold" panose="020B0604020202020204" pitchFamily="2" charset="0"/>
              </a:rPr>
              <a:t>for Effective</a:t>
            </a:r>
            <a:br>
              <a:rPr lang="en-US" sz="2200" kern="0" dirty="0">
                <a:solidFill>
                  <a:srgbClr val="F8E2BE"/>
                </a:solidFill>
                <a:latin typeface="Sitka Heading Semibold" panose="020B0604020202020204" pitchFamily="2" charset="0"/>
              </a:rPr>
            </a:br>
            <a:r>
              <a:rPr lang="en-US" sz="2200" kern="0" dirty="0">
                <a:solidFill>
                  <a:srgbClr val="F8E2BE"/>
                </a:solidFill>
                <a:latin typeface="Sitka Heading Semibold" panose="020B0604020202020204" pitchFamily="2" charset="0"/>
              </a:rPr>
              <a:t>Oversight</a:t>
            </a:r>
            <a:br>
              <a:rPr lang="en-US" sz="2200" kern="0" dirty="0">
                <a:solidFill>
                  <a:srgbClr val="F8E2BE"/>
                </a:solidFill>
                <a:latin typeface="Sitka Heading Semibold" panose="020B0604020202020204" pitchFamily="2" charset="0"/>
              </a:rPr>
            </a:br>
            <a:r>
              <a:rPr lang="en-US" sz="2200" kern="0" dirty="0">
                <a:solidFill>
                  <a:srgbClr val="F8E2BE"/>
                </a:solidFill>
                <a:latin typeface="Sitka Heading Semibold" panose="020B0604020202020204" pitchFamily="2" charset="0"/>
              </a:rPr>
              <a:t>of Internal</a:t>
            </a:r>
            <a:br>
              <a:rPr lang="en-US" sz="2200" kern="0" dirty="0">
                <a:solidFill>
                  <a:srgbClr val="F8E2BE"/>
                </a:solidFill>
                <a:latin typeface="Sitka Heading Semibold" panose="020B0604020202020204" pitchFamily="2" charset="0"/>
              </a:rPr>
            </a:br>
            <a:r>
              <a:rPr lang="en-US" sz="2200" kern="0" dirty="0">
                <a:solidFill>
                  <a:srgbClr val="F8E2BE"/>
                </a:solidFill>
                <a:latin typeface="Sitka Heading Semibold" panose="020B0604020202020204" pitchFamily="2" charset="0"/>
              </a:rPr>
              <a:t>Control</a:t>
            </a:r>
          </a:p>
        </p:txBody>
      </p:sp>
      <p:sp>
        <p:nvSpPr>
          <p:cNvPr id="105" name="TextBox 104">
            <a:extLst>
              <a:ext uri="{FF2B5EF4-FFF2-40B4-BE49-F238E27FC236}">
                <a16:creationId xmlns:a16="http://schemas.microsoft.com/office/drawing/2014/main" id="{9051AD84-0F0E-86D9-4C87-B14D0FFB1015}"/>
              </a:ext>
            </a:extLst>
          </p:cNvPr>
          <p:cNvSpPr txBox="1"/>
          <p:nvPr/>
        </p:nvSpPr>
        <p:spPr>
          <a:xfrm>
            <a:off x="4848224" y="4591797"/>
            <a:ext cx="2463800" cy="1292662"/>
          </a:xfrm>
          <a:prstGeom prst="rect">
            <a:avLst/>
          </a:prstGeom>
          <a:noFill/>
        </p:spPr>
        <p:txBody>
          <a:bodyPr wrap="square" rtlCol="0">
            <a:spAutoFit/>
          </a:bodyPr>
          <a:lstStyle/>
          <a:p>
            <a:pPr algn="ctr"/>
            <a:r>
              <a:rPr lang="en-US" sz="3900" kern="0" spc="-200" dirty="0">
                <a:latin typeface="Sitka Heading Semibold" panose="020B0604020202020204" pitchFamily="2" charset="0"/>
              </a:rPr>
              <a:t>Internal &amp; External</a:t>
            </a:r>
          </a:p>
        </p:txBody>
      </p:sp>
    </p:spTree>
    <p:extLst>
      <p:ext uri="{BB962C8B-B14F-4D97-AF65-F5344CB8AC3E}">
        <p14:creationId xmlns:p14="http://schemas.microsoft.com/office/powerpoint/2010/main" val="9414481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40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4000"/>
                                        <p:tgtEl>
                                          <p:spTgt spid="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4000"/>
                                        <p:tgtEl>
                                          <p:spTgt spid="7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4000"/>
                                        <p:tgtEl>
                                          <p:spTgt spid="9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40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4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1" grpId="0"/>
      <p:bldP spid="83" grpId="0"/>
      <p:bldP spid="85" grpId="0"/>
      <p:bldP spid="86" grpId="0"/>
      <p:bldP spid="9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Freeform 68">
            <a:extLst>
              <a:ext uri="{FF2B5EF4-FFF2-40B4-BE49-F238E27FC236}">
                <a16:creationId xmlns:a16="http://schemas.microsoft.com/office/drawing/2014/main" id="{AD9E7712-D0B7-680E-4BB1-436782688CDE}"/>
              </a:ext>
            </a:extLst>
          </p:cNvPr>
          <p:cNvSpPr>
            <a:spLocks/>
          </p:cNvSpPr>
          <p:nvPr/>
        </p:nvSpPr>
        <p:spPr bwMode="auto">
          <a:xfrm>
            <a:off x="4886324" y="4195312"/>
            <a:ext cx="2425700" cy="2103437"/>
          </a:xfrm>
          <a:custGeom>
            <a:avLst/>
            <a:gdLst>
              <a:gd name="T0" fmla="*/ 382 w 1528"/>
              <a:gd name="T1" fmla="*/ 1325 h 1325"/>
              <a:gd name="T2" fmla="*/ 1146 w 1528"/>
              <a:gd name="T3" fmla="*/ 1325 h 1325"/>
              <a:gd name="T4" fmla="*/ 1528 w 1528"/>
              <a:gd name="T5" fmla="*/ 662 h 1325"/>
              <a:gd name="T6" fmla="*/ 1146 w 1528"/>
              <a:gd name="T7" fmla="*/ 0 h 1325"/>
              <a:gd name="T8" fmla="*/ 382 w 1528"/>
              <a:gd name="T9" fmla="*/ 0 h 1325"/>
              <a:gd name="T10" fmla="*/ 0 w 1528"/>
              <a:gd name="T11" fmla="*/ 662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2"/>
                </a:lnTo>
                <a:lnTo>
                  <a:pt x="1146" y="0"/>
                </a:lnTo>
                <a:lnTo>
                  <a:pt x="382" y="0"/>
                </a:lnTo>
                <a:lnTo>
                  <a:pt x="0" y="662"/>
                </a:lnTo>
                <a:lnTo>
                  <a:pt x="382" y="1325"/>
                </a:lnTo>
                <a:close/>
              </a:path>
            </a:pathLst>
          </a:custGeom>
          <a:solidFill>
            <a:srgbClr val="A88214">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pic>
        <p:nvPicPr>
          <p:cNvPr id="100" name="Picture 99" descr="Macro shot of yellow sunflower">
            <a:extLst>
              <a:ext uri="{FF2B5EF4-FFF2-40B4-BE49-F238E27FC236}">
                <a16:creationId xmlns:a16="http://schemas.microsoft.com/office/drawing/2014/main" id="{AB3B267F-F30D-C546-C353-EF8EA14326E0}"/>
              </a:ext>
            </a:extLst>
          </p:cNvPr>
          <p:cNvPicPr>
            <a:picLocks noGrp="1" noRot="1" noChangeAspect="1" noMove="1" noResize="1" noEditPoints="1" noAdjustHandles="1" noChangeArrowheads="1" noChangeShapeType="1" noCrop="1"/>
          </p:cNvPicPr>
          <p:nvPr/>
        </p:nvPicPr>
        <p:blipFill>
          <a:blip r:embed="rId3">
            <a:alphaModFix amt="21000"/>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95D994D7-1B7D-A31F-30B3-0328712E3EE1}"/>
              </a:ext>
            </a:extLst>
          </p:cNvPr>
          <p:cNvSpPr>
            <a:spLocks noGrp="1"/>
          </p:cNvSpPr>
          <p:nvPr>
            <p:ph type="title"/>
          </p:nvPr>
        </p:nvSpPr>
        <p:spPr>
          <a:xfrm>
            <a:off x="327264" y="246146"/>
            <a:ext cx="11644206" cy="555424"/>
          </a:xfrm>
        </p:spPr>
        <p:txBody>
          <a:bodyPr>
            <a:noAutofit/>
          </a:bodyPr>
          <a:lstStyle/>
          <a:p>
            <a:pPr algn="ctr"/>
            <a:r>
              <a:rPr lang="en-US" sz="4800" dirty="0">
                <a:solidFill>
                  <a:srgbClr val="02145E"/>
                </a:solidFill>
                <a:latin typeface="Sitka Banner Semibold" pitchFamily="2" charset="0"/>
              </a:rPr>
              <a:t>Monitoring</a:t>
            </a:r>
          </a:p>
        </p:txBody>
      </p:sp>
      <p:sp>
        <p:nvSpPr>
          <p:cNvPr id="10" name="Rectangle 9">
            <a:extLst>
              <a:ext uri="{FF2B5EF4-FFF2-40B4-BE49-F238E27FC236}">
                <a16:creationId xmlns:a16="http://schemas.microsoft.com/office/drawing/2014/main" id="{3CA5ED11-5E36-DE5D-A524-030C1BFBA132}"/>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56">
            <a:extLst>
              <a:ext uri="{FF2B5EF4-FFF2-40B4-BE49-F238E27FC236}">
                <a16:creationId xmlns:a16="http://schemas.microsoft.com/office/drawing/2014/main" id="{E0099E51-B5DB-93E7-9381-3C770E0031B6}"/>
              </a:ext>
            </a:extLst>
          </p:cNvPr>
          <p:cNvSpPr>
            <a:spLocks/>
          </p:cNvSpPr>
          <p:nvPr/>
        </p:nvSpPr>
        <p:spPr bwMode="auto">
          <a:xfrm>
            <a:off x="3602036" y="1071113"/>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1" name="Freeform 58">
            <a:extLst>
              <a:ext uri="{FF2B5EF4-FFF2-40B4-BE49-F238E27FC236}">
                <a16:creationId xmlns:a16="http://schemas.microsoft.com/office/drawing/2014/main" id="{6AF702FB-88A4-6CE1-8C31-39B853E62BF2}"/>
              </a:ext>
            </a:extLst>
          </p:cNvPr>
          <p:cNvSpPr>
            <a:spLocks/>
          </p:cNvSpPr>
          <p:nvPr/>
        </p:nvSpPr>
        <p:spPr bwMode="auto">
          <a:xfrm>
            <a:off x="1541461" y="2183950"/>
            <a:ext cx="2427288" cy="2103437"/>
          </a:xfrm>
          <a:custGeom>
            <a:avLst/>
            <a:gdLst>
              <a:gd name="T0" fmla="*/ 382 w 1529"/>
              <a:gd name="T1" fmla="*/ 1325 h 1325"/>
              <a:gd name="T2" fmla="*/ 1146 w 1529"/>
              <a:gd name="T3" fmla="*/ 1325 h 1325"/>
              <a:gd name="T4" fmla="*/ 1529 w 1529"/>
              <a:gd name="T5" fmla="*/ 663 h 1325"/>
              <a:gd name="T6" fmla="*/ 1146 w 1529"/>
              <a:gd name="T7" fmla="*/ 0 h 1325"/>
              <a:gd name="T8" fmla="*/ 382 w 1529"/>
              <a:gd name="T9" fmla="*/ 0 h 1325"/>
              <a:gd name="T10" fmla="*/ 0 w 1529"/>
              <a:gd name="T11" fmla="*/ 663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3"/>
                </a:lnTo>
                <a:lnTo>
                  <a:pt x="1146" y="0"/>
                </a:lnTo>
                <a:lnTo>
                  <a:pt x="382" y="0"/>
                </a:lnTo>
                <a:lnTo>
                  <a:pt x="0" y="663"/>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baseline="-25000"/>
          </a:p>
        </p:txBody>
      </p:sp>
      <p:sp>
        <p:nvSpPr>
          <p:cNvPr id="133" name="Freeform 60">
            <a:extLst>
              <a:ext uri="{FF2B5EF4-FFF2-40B4-BE49-F238E27FC236}">
                <a16:creationId xmlns:a16="http://schemas.microsoft.com/office/drawing/2014/main" id="{7EEA6B8C-2A66-C7AE-B4EE-4E1BB0E3F8F2}"/>
              </a:ext>
            </a:extLst>
          </p:cNvPr>
          <p:cNvSpPr>
            <a:spLocks/>
          </p:cNvSpPr>
          <p:nvPr/>
        </p:nvSpPr>
        <p:spPr bwMode="auto">
          <a:xfrm>
            <a:off x="555623" y="4535037"/>
            <a:ext cx="2427288" cy="2103437"/>
          </a:xfrm>
          <a:custGeom>
            <a:avLst/>
            <a:gdLst>
              <a:gd name="T0" fmla="*/ 383 w 1529"/>
              <a:gd name="T1" fmla="*/ 1325 h 1325"/>
              <a:gd name="T2" fmla="*/ 1147 w 1529"/>
              <a:gd name="T3" fmla="*/ 1325 h 1325"/>
              <a:gd name="T4" fmla="*/ 1529 w 1529"/>
              <a:gd name="T5" fmla="*/ 662 h 1325"/>
              <a:gd name="T6" fmla="*/ 1147 w 1529"/>
              <a:gd name="T7" fmla="*/ 0 h 1325"/>
              <a:gd name="T8" fmla="*/ 383 w 1529"/>
              <a:gd name="T9" fmla="*/ 0 h 1325"/>
              <a:gd name="T10" fmla="*/ 0 w 1529"/>
              <a:gd name="T11" fmla="*/ 662 h 1325"/>
              <a:gd name="T12" fmla="*/ 383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3" y="1325"/>
                </a:moveTo>
                <a:lnTo>
                  <a:pt x="1147" y="1325"/>
                </a:lnTo>
                <a:lnTo>
                  <a:pt x="1529" y="662"/>
                </a:lnTo>
                <a:lnTo>
                  <a:pt x="1147" y="0"/>
                </a:lnTo>
                <a:lnTo>
                  <a:pt x="383" y="0"/>
                </a:lnTo>
                <a:lnTo>
                  <a:pt x="0" y="662"/>
                </a:lnTo>
                <a:lnTo>
                  <a:pt x="383"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baseline="-25000"/>
          </a:p>
        </p:txBody>
      </p:sp>
      <p:sp>
        <p:nvSpPr>
          <p:cNvPr id="135" name="Freeform 62">
            <a:extLst>
              <a:ext uri="{FF2B5EF4-FFF2-40B4-BE49-F238E27FC236}">
                <a16:creationId xmlns:a16="http://schemas.microsoft.com/office/drawing/2014/main" id="{6010695E-F0CC-85E2-1B1F-06D87DCE887F}"/>
              </a:ext>
            </a:extLst>
          </p:cNvPr>
          <p:cNvSpPr>
            <a:spLocks/>
          </p:cNvSpPr>
          <p:nvPr/>
        </p:nvSpPr>
        <p:spPr bwMode="auto">
          <a:xfrm>
            <a:off x="8220074" y="2199825"/>
            <a:ext cx="2425700" cy="2103437"/>
          </a:xfrm>
          <a:custGeom>
            <a:avLst/>
            <a:gdLst>
              <a:gd name="T0" fmla="*/ 382 w 1528"/>
              <a:gd name="T1" fmla="*/ 1325 h 1325"/>
              <a:gd name="T2" fmla="*/ 1146 w 1528"/>
              <a:gd name="T3" fmla="*/ 1325 h 1325"/>
              <a:gd name="T4" fmla="*/ 1528 w 1528"/>
              <a:gd name="T5" fmla="*/ 663 h 1325"/>
              <a:gd name="T6" fmla="*/ 1146 w 1528"/>
              <a:gd name="T7" fmla="*/ 0 h 1325"/>
              <a:gd name="T8" fmla="*/ 382 w 1528"/>
              <a:gd name="T9" fmla="*/ 0 h 1325"/>
              <a:gd name="T10" fmla="*/ 0 w 1528"/>
              <a:gd name="T11" fmla="*/ 663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3"/>
                </a:lnTo>
                <a:lnTo>
                  <a:pt x="1146" y="0"/>
                </a:lnTo>
                <a:lnTo>
                  <a:pt x="382" y="0"/>
                </a:lnTo>
                <a:lnTo>
                  <a:pt x="0" y="663"/>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7" name="Freeform 64">
            <a:extLst>
              <a:ext uri="{FF2B5EF4-FFF2-40B4-BE49-F238E27FC236}">
                <a16:creationId xmlns:a16="http://schemas.microsoft.com/office/drawing/2014/main" id="{0E9DD0ED-CCAB-6358-4E38-D3596DB75D2F}"/>
              </a:ext>
            </a:extLst>
          </p:cNvPr>
          <p:cNvSpPr>
            <a:spLocks/>
          </p:cNvSpPr>
          <p:nvPr/>
        </p:nvSpPr>
        <p:spPr bwMode="auto">
          <a:xfrm>
            <a:off x="9105899" y="4536625"/>
            <a:ext cx="2427288" cy="2103437"/>
          </a:xfrm>
          <a:custGeom>
            <a:avLst/>
            <a:gdLst>
              <a:gd name="T0" fmla="*/ 382 w 1529"/>
              <a:gd name="T1" fmla="*/ 1325 h 1325"/>
              <a:gd name="T2" fmla="*/ 1147 w 1529"/>
              <a:gd name="T3" fmla="*/ 1325 h 1325"/>
              <a:gd name="T4" fmla="*/ 1529 w 1529"/>
              <a:gd name="T5" fmla="*/ 662 h 1325"/>
              <a:gd name="T6" fmla="*/ 1147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7" y="1325"/>
                </a:lnTo>
                <a:lnTo>
                  <a:pt x="1529" y="662"/>
                </a:lnTo>
                <a:lnTo>
                  <a:pt x="1147"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9" name="Freeform 66">
            <a:extLst>
              <a:ext uri="{FF2B5EF4-FFF2-40B4-BE49-F238E27FC236}">
                <a16:creationId xmlns:a16="http://schemas.microsoft.com/office/drawing/2014/main" id="{B21FC93E-8440-E64F-55F4-49A57C656B49}"/>
              </a:ext>
            </a:extLst>
          </p:cNvPr>
          <p:cNvSpPr>
            <a:spLocks/>
          </p:cNvSpPr>
          <p:nvPr/>
        </p:nvSpPr>
        <p:spPr bwMode="auto">
          <a:xfrm>
            <a:off x="6176961" y="1071113"/>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solidFill>
            <a:srgbClr val="0031F5">
              <a:alpha val="48000"/>
            </a:srgbClr>
          </a:solidFill>
          <a:ln w="22225">
            <a:solidFill>
              <a:srgbClr val="000000"/>
            </a:solidFill>
            <a:round/>
            <a:headEnd/>
            <a:tailEnd/>
          </a:ln>
          <a:effectLst>
            <a:outerShdw blurRad="508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a:p>
        </p:txBody>
      </p:sp>
      <p:sp>
        <p:nvSpPr>
          <p:cNvPr id="130" name="Freeform 57">
            <a:extLst>
              <a:ext uri="{FF2B5EF4-FFF2-40B4-BE49-F238E27FC236}">
                <a16:creationId xmlns:a16="http://schemas.microsoft.com/office/drawing/2014/main" id="{5F510A55-2102-59A2-B205-1F64C2E16AAB}"/>
              </a:ext>
            </a:extLst>
          </p:cNvPr>
          <p:cNvSpPr>
            <a:spLocks/>
          </p:cNvSpPr>
          <p:nvPr/>
        </p:nvSpPr>
        <p:spPr bwMode="auto">
          <a:xfrm>
            <a:off x="3602036" y="1055767"/>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59">
            <a:extLst>
              <a:ext uri="{FF2B5EF4-FFF2-40B4-BE49-F238E27FC236}">
                <a16:creationId xmlns:a16="http://schemas.microsoft.com/office/drawing/2014/main" id="{B80DB4EB-9B7F-8428-C0BC-9E44E9CE037E}"/>
              </a:ext>
            </a:extLst>
          </p:cNvPr>
          <p:cNvSpPr>
            <a:spLocks/>
          </p:cNvSpPr>
          <p:nvPr/>
        </p:nvSpPr>
        <p:spPr bwMode="auto">
          <a:xfrm>
            <a:off x="1541461" y="2168604"/>
            <a:ext cx="2427288" cy="2103437"/>
          </a:xfrm>
          <a:custGeom>
            <a:avLst/>
            <a:gdLst>
              <a:gd name="T0" fmla="*/ 382 w 1529"/>
              <a:gd name="T1" fmla="*/ 1325 h 1325"/>
              <a:gd name="T2" fmla="*/ 1146 w 1529"/>
              <a:gd name="T3" fmla="*/ 1325 h 1325"/>
              <a:gd name="T4" fmla="*/ 1529 w 1529"/>
              <a:gd name="T5" fmla="*/ 663 h 1325"/>
              <a:gd name="T6" fmla="*/ 1146 w 1529"/>
              <a:gd name="T7" fmla="*/ 0 h 1325"/>
              <a:gd name="T8" fmla="*/ 382 w 1529"/>
              <a:gd name="T9" fmla="*/ 0 h 1325"/>
              <a:gd name="T10" fmla="*/ 0 w 1529"/>
              <a:gd name="T11" fmla="*/ 663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3"/>
                </a:lnTo>
                <a:lnTo>
                  <a:pt x="1146" y="0"/>
                </a:lnTo>
                <a:lnTo>
                  <a:pt x="382" y="0"/>
                </a:lnTo>
                <a:lnTo>
                  <a:pt x="0" y="663"/>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61">
            <a:extLst>
              <a:ext uri="{FF2B5EF4-FFF2-40B4-BE49-F238E27FC236}">
                <a16:creationId xmlns:a16="http://schemas.microsoft.com/office/drawing/2014/main" id="{96FB87FA-E7B4-C9A2-5B8F-313F612D6938}"/>
              </a:ext>
            </a:extLst>
          </p:cNvPr>
          <p:cNvSpPr>
            <a:spLocks/>
          </p:cNvSpPr>
          <p:nvPr/>
        </p:nvSpPr>
        <p:spPr bwMode="auto">
          <a:xfrm>
            <a:off x="555624" y="4519691"/>
            <a:ext cx="2427288" cy="2103437"/>
          </a:xfrm>
          <a:custGeom>
            <a:avLst/>
            <a:gdLst>
              <a:gd name="T0" fmla="*/ 383 w 1529"/>
              <a:gd name="T1" fmla="*/ 1325 h 1325"/>
              <a:gd name="T2" fmla="*/ 1147 w 1529"/>
              <a:gd name="T3" fmla="*/ 1325 h 1325"/>
              <a:gd name="T4" fmla="*/ 1529 w 1529"/>
              <a:gd name="T5" fmla="*/ 662 h 1325"/>
              <a:gd name="T6" fmla="*/ 1147 w 1529"/>
              <a:gd name="T7" fmla="*/ 0 h 1325"/>
              <a:gd name="T8" fmla="*/ 383 w 1529"/>
              <a:gd name="T9" fmla="*/ 0 h 1325"/>
              <a:gd name="T10" fmla="*/ 0 w 1529"/>
              <a:gd name="T11" fmla="*/ 662 h 1325"/>
              <a:gd name="T12" fmla="*/ 383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3" y="1325"/>
                </a:moveTo>
                <a:lnTo>
                  <a:pt x="1147" y="1325"/>
                </a:lnTo>
                <a:lnTo>
                  <a:pt x="1529" y="662"/>
                </a:lnTo>
                <a:lnTo>
                  <a:pt x="1147" y="0"/>
                </a:lnTo>
                <a:lnTo>
                  <a:pt x="383" y="0"/>
                </a:lnTo>
                <a:lnTo>
                  <a:pt x="0" y="662"/>
                </a:lnTo>
                <a:lnTo>
                  <a:pt x="383"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63">
            <a:extLst>
              <a:ext uri="{FF2B5EF4-FFF2-40B4-BE49-F238E27FC236}">
                <a16:creationId xmlns:a16="http://schemas.microsoft.com/office/drawing/2014/main" id="{9EBB4A5C-ACE3-E979-1416-4E84AF56E521}"/>
              </a:ext>
            </a:extLst>
          </p:cNvPr>
          <p:cNvSpPr>
            <a:spLocks/>
          </p:cNvSpPr>
          <p:nvPr/>
        </p:nvSpPr>
        <p:spPr bwMode="auto">
          <a:xfrm>
            <a:off x="8201025" y="2222579"/>
            <a:ext cx="2425700" cy="2103437"/>
          </a:xfrm>
          <a:custGeom>
            <a:avLst/>
            <a:gdLst>
              <a:gd name="T0" fmla="*/ 382 w 1528"/>
              <a:gd name="T1" fmla="*/ 1325 h 1325"/>
              <a:gd name="T2" fmla="*/ 1146 w 1528"/>
              <a:gd name="T3" fmla="*/ 1325 h 1325"/>
              <a:gd name="T4" fmla="*/ 1528 w 1528"/>
              <a:gd name="T5" fmla="*/ 663 h 1325"/>
              <a:gd name="T6" fmla="*/ 1146 w 1528"/>
              <a:gd name="T7" fmla="*/ 0 h 1325"/>
              <a:gd name="T8" fmla="*/ 382 w 1528"/>
              <a:gd name="T9" fmla="*/ 0 h 1325"/>
              <a:gd name="T10" fmla="*/ 0 w 1528"/>
              <a:gd name="T11" fmla="*/ 663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3"/>
                </a:lnTo>
                <a:lnTo>
                  <a:pt x="1146" y="0"/>
                </a:lnTo>
                <a:lnTo>
                  <a:pt x="382" y="0"/>
                </a:lnTo>
                <a:lnTo>
                  <a:pt x="0" y="663"/>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65">
            <a:extLst>
              <a:ext uri="{FF2B5EF4-FFF2-40B4-BE49-F238E27FC236}">
                <a16:creationId xmlns:a16="http://schemas.microsoft.com/office/drawing/2014/main" id="{BE6D01ED-697D-DE70-AD2C-3C46499E8DB6}"/>
              </a:ext>
            </a:extLst>
          </p:cNvPr>
          <p:cNvSpPr>
            <a:spLocks/>
          </p:cNvSpPr>
          <p:nvPr/>
        </p:nvSpPr>
        <p:spPr bwMode="auto">
          <a:xfrm>
            <a:off x="9105900" y="4502229"/>
            <a:ext cx="2427288" cy="2103437"/>
          </a:xfrm>
          <a:custGeom>
            <a:avLst/>
            <a:gdLst>
              <a:gd name="T0" fmla="*/ 382 w 1529"/>
              <a:gd name="T1" fmla="*/ 1325 h 1325"/>
              <a:gd name="T2" fmla="*/ 1147 w 1529"/>
              <a:gd name="T3" fmla="*/ 1325 h 1325"/>
              <a:gd name="T4" fmla="*/ 1529 w 1529"/>
              <a:gd name="T5" fmla="*/ 662 h 1325"/>
              <a:gd name="T6" fmla="*/ 1147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7" y="1325"/>
                </a:lnTo>
                <a:lnTo>
                  <a:pt x="1529" y="662"/>
                </a:lnTo>
                <a:lnTo>
                  <a:pt x="1147"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67">
            <a:extLst>
              <a:ext uri="{FF2B5EF4-FFF2-40B4-BE49-F238E27FC236}">
                <a16:creationId xmlns:a16="http://schemas.microsoft.com/office/drawing/2014/main" id="{DA672061-C0F0-3C9C-4CDB-400CDEF7A14C}"/>
              </a:ext>
            </a:extLst>
          </p:cNvPr>
          <p:cNvSpPr>
            <a:spLocks/>
          </p:cNvSpPr>
          <p:nvPr/>
        </p:nvSpPr>
        <p:spPr bwMode="auto">
          <a:xfrm>
            <a:off x="6176962" y="1055767"/>
            <a:ext cx="2427288" cy="2103437"/>
          </a:xfrm>
          <a:custGeom>
            <a:avLst/>
            <a:gdLst>
              <a:gd name="T0" fmla="*/ 382 w 1529"/>
              <a:gd name="T1" fmla="*/ 1325 h 1325"/>
              <a:gd name="T2" fmla="*/ 1146 w 1529"/>
              <a:gd name="T3" fmla="*/ 1325 h 1325"/>
              <a:gd name="T4" fmla="*/ 1529 w 1529"/>
              <a:gd name="T5" fmla="*/ 662 h 1325"/>
              <a:gd name="T6" fmla="*/ 1146 w 1529"/>
              <a:gd name="T7" fmla="*/ 0 h 1325"/>
              <a:gd name="T8" fmla="*/ 382 w 1529"/>
              <a:gd name="T9" fmla="*/ 0 h 1325"/>
              <a:gd name="T10" fmla="*/ 0 w 1529"/>
              <a:gd name="T11" fmla="*/ 662 h 1325"/>
              <a:gd name="T12" fmla="*/ 382 w 1529"/>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9" h="1325">
                <a:moveTo>
                  <a:pt x="382" y="1325"/>
                </a:moveTo>
                <a:lnTo>
                  <a:pt x="1146" y="1325"/>
                </a:lnTo>
                <a:lnTo>
                  <a:pt x="1529" y="662"/>
                </a:lnTo>
                <a:lnTo>
                  <a:pt x="1146" y="0"/>
                </a:lnTo>
                <a:lnTo>
                  <a:pt x="382" y="0"/>
                </a:lnTo>
                <a:lnTo>
                  <a:pt x="0" y="662"/>
                </a:lnTo>
                <a:lnTo>
                  <a:pt x="382" y="1325"/>
                </a:lnTo>
                <a:close/>
              </a:path>
            </a:pathLst>
          </a:custGeom>
          <a:noFill/>
          <a:ln w="9525" cap="sq">
            <a:solidFill>
              <a:srgbClr val="90AA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69">
            <a:extLst>
              <a:ext uri="{FF2B5EF4-FFF2-40B4-BE49-F238E27FC236}">
                <a16:creationId xmlns:a16="http://schemas.microsoft.com/office/drawing/2014/main" id="{9875CAEB-07D8-6524-8D31-4CB219C6FE60}"/>
              </a:ext>
            </a:extLst>
          </p:cNvPr>
          <p:cNvSpPr>
            <a:spLocks/>
          </p:cNvSpPr>
          <p:nvPr/>
        </p:nvSpPr>
        <p:spPr bwMode="auto">
          <a:xfrm>
            <a:off x="4848224" y="4168815"/>
            <a:ext cx="2425700" cy="2103437"/>
          </a:xfrm>
          <a:custGeom>
            <a:avLst/>
            <a:gdLst>
              <a:gd name="T0" fmla="*/ 382 w 1528"/>
              <a:gd name="T1" fmla="*/ 1325 h 1325"/>
              <a:gd name="T2" fmla="*/ 1146 w 1528"/>
              <a:gd name="T3" fmla="*/ 1325 h 1325"/>
              <a:gd name="T4" fmla="*/ 1528 w 1528"/>
              <a:gd name="T5" fmla="*/ 662 h 1325"/>
              <a:gd name="T6" fmla="*/ 1146 w 1528"/>
              <a:gd name="T7" fmla="*/ 0 h 1325"/>
              <a:gd name="T8" fmla="*/ 382 w 1528"/>
              <a:gd name="T9" fmla="*/ 0 h 1325"/>
              <a:gd name="T10" fmla="*/ 0 w 1528"/>
              <a:gd name="T11" fmla="*/ 662 h 1325"/>
              <a:gd name="T12" fmla="*/ 382 w 1528"/>
              <a:gd name="T13" fmla="*/ 1325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a:moveTo>
                  <a:pt x="382" y="1325"/>
                </a:moveTo>
                <a:lnTo>
                  <a:pt x="1146" y="1325"/>
                </a:lnTo>
                <a:lnTo>
                  <a:pt x="1528" y="662"/>
                </a:lnTo>
                <a:lnTo>
                  <a:pt x="1146" y="0"/>
                </a:lnTo>
                <a:lnTo>
                  <a:pt x="382" y="0"/>
                </a:lnTo>
                <a:lnTo>
                  <a:pt x="0" y="662"/>
                </a:lnTo>
                <a:lnTo>
                  <a:pt x="382" y="1325"/>
                </a:lnTo>
                <a:close/>
              </a:path>
            </a:pathLst>
          </a:custGeom>
          <a:noFill/>
          <a:ln w="9525" cap="sq">
            <a:solidFill>
              <a:srgbClr val="D8D8D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TextBox 72">
            <a:extLst>
              <a:ext uri="{FF2B5EF4-FFF2-40B4-BE49-F238E27FC236}">
                <a16:creationId xmlns:a16="http://schemas.microsoft.com/office/drawing/2014/main" id="{E8CE0E08-D8C7-F10F-3D1C-00C8DE703A5C}"/>
              </a:ext>
            </a:extLst>
          </p:cNvPr>
          <p:cNvSpPr txBox="1"/>
          <p:nvPr/>
        </p:nvSpPr>
        <p:spPr>
          <a:xfrm>
            <a:off x="3624337" y="1220077"/>
            <a:ext cx="2417136" cy="1785104"/>
          </a:xfrm>
          <a:prstGeom prst="rect">
            <a:avLst/>
          </a:prstGeom>
          <a:noFill/>
        </p:spPr>
        <p:txBody>
          <a:bodyPr wrap="square" rtlCol="0">
            <a:spAutoFit/>
          </a:bodyPr>
          <a:lstStyle/>
          <a:p>
            <a:pPr algn="ctr"/>
            <a:r>
              <a:rPr lang="en-US" sz="2200" kern="0" dirty="0">
                <a:solidFill>
                  <a:srgbClr val="F8E2BE"/>
                </a:solidFill>
                <a:latin typeface="Sitka Heading Semibold" panose="020B0604020202020204" pitchFamily="2" charset="0"/>
              </a:rPr>
              <a:t>Separate Evaluations </a:t>
            </a:r>
            <a:br>
              <a:rPr lang="en-US" sz="2200" kern="0" dirty="0">
                <a:solidFill>
                  <a:srgbClr val="F8E2BE"/>
                </a:solidFill>
                <a:latin typeface="Sitka Heading Semibold" panose="020B0604020202020204" pitchFamily="2" charset="0"/>
              </a:rPr>
            </a:br>
            <a:r>
              <a:rPr lang="en-US" sz="2200" kern="0" dirty="0">
                <a:solidFill>
                  <a:srgbClr val="F8E2BE"/>
                </a:solidFill>
                <a:latin typeface="Sitka Heading Semibold" panose="020B0604020202020204" pitchFamily="2" charset="0"/>
              </a:rPr>
              <a:t>from Internal &amp; External Reviewers</a:t>
            </a:r>
          </a:p>
        </p:txBody>
      </p:sp>
      <p:sp>
        <p:nvSpPr>
          <p:cNvPr id="81" name="TextBox 80">
            <a:extLst>
              <a:ext uri="{FF2B5EF4-FFF2-40B4-BE49-F238E27FC236}">
                <a16:creationId xmlns:a16="http://schemas.microsoft.com/office/drawing/2014/main" id="{F6D7DAE6-1A2D-80ED-427D-DDE05248C30E}"/>
              </a:ext>
            </a:extLst>
          </p:cNvPr>
          <p:cNvSpPr txBox="1"/>
          <p:nvPr/>
        </p:nvSpPr>
        <p:spPr>
          <a:xfrm>
            <a:off x="1492704" y="2490238"/>
            <a:ext cx="2531725" cy="1446550"/>
          </a:xfrm>
          <a:prstGeom prst="rect">
            <a:avLst/>
          </a:prstGeom>
          <a:noFill/>
        </p:spPr>
        <p:txBody>
          <a:bodyPr wrap="square" rtlCol="0">
            <a:spAutoFit/>
          </a:bodyPr>
          <a:lstStyle/>
          <a:p>
            <a:pPr algn="ctr"/>
            <a:r>
              <a:rPr lang="en-US" sz="2200" kern="0" dirty="0">
                <a:solidFill>
                  <a:srgbClr val="F8E2BE"/>
                </a:solidFill>
                <a:latin typeface="Sitka Heading Semibold" panose="020B0604020202020204" pitchFamily="2" charset="0"/>
              </a:rPr>
              <a:t>Ongoing Monitoring of Operating Effectiveness</a:t>
            </a:r>
          </a:p>
        </p:txBody>
      </p:sp>
      <p:sp>
        <p:nvSpPr>
          <p:cNvPr id="83" name="TextBox 82">
            <a:extLst>
              <a:ext uri="{FF2B5EF4-FFF2-40B4-BE49-F238E27FC236}">
                <a16:creationId xmlns:a16="http://schemas.microsoft.com/office/drawing/2014/main" id="{D696E70D-0603-B812-3B24-40E2CE53A1AE}"/>
              </a:ext>
            </a:extLst>
          </p:cNvPr>
          <p:cNvSpPr txBox="1"/>
          <p:nvPr/>
        </p:nvSpPr>
        <p:spPr>
          <a:xfrm>
            <a:off x="577014" y="4894885"/>
            <a:ext cx="2419432" cy="1446550"/>
          </a:xfrm>
          <a:prstGeom prst="rect">
            <a:avLst/>
          </a:prstGeom>
          <a:noFill/>
        </p:spPr>
        <p:txBody>
          <a:bodyPr wrap="square" rtlCol="0">
            <a:spAutoFit/>
          </a:bodyPr>
          <a:lstStyle/>
          <a:p>
            <a:pPr algn="ctr"/>
            <a:r>
              <a:rPr lang="en-US" sz="2200" kern="0" spc="100" dirty="0">
                <a:solidFill>
                  <a:srgbClr val="F8E2BE"/>
                </a:solidFill>
                <a:latin typeface="Sitka Heading Semibold" panose="020B0604020202020204" pitchFamily="2" charset="0"/>
              </a:rPr>
              <a:t>Establish a Baseline for Internal</a:t>
            </a:r>
            <a:br>
              <a:rPr lang="en-US" sz="2200" kern="0" spc="100" dirty="0">
                <a:solidFill>
                  <a:srgbClr val="F8E2BE"/>
                </a:solidFill>
                <a:latin typeface="Sitka Heading Semibold" panose="020B0604020202020204" pitchFamily="2" charset="0"/>
              </a:rPr>
            </a:br>
            <a:r>
              <a:rPr lang="en-US" sz="2200" kern="0" spc="100" dirty="0">
                <a:solidFill>
                  <a:srgbClr val="F8E2BE"/>
                </a:solidFill>
                <a:latin typeface="Sitka Heading Semibold" panose="020B0604020202020204" pitchFamily="2" charset="0"/>
              </a:rPr>
              <a:t>Control</a:t>
            </a:r>
          </a:p>
        </p:txBody>
      </p:sp>
      <p:sp>
        <p:nvSpPr>
          <p:cNvPr id="85" name="TextBox 84">
            <a:extLst>
              <a:ext uri="{FF2B5EF4-FFF2-40B4-BE49-F238E27FC236}">
                <a16:creationId xmlns:a16="http://schemas.microsoft.com/office/drawing/2014/main" id="{81AEE919-E28D-4504-ED41-E33BD686CE0D}"/>
              </a:ext>
            </a:extLst>
          </p:cNvPr>
          <p:cNvSpPr txBox="1"/>
          <p:nvPr/>
        </p:nvSpPr>
        <p:spPr>
          <a:xfrm>
            <a:off x="8228806" y="2134183"/>
            <a:ext cx="2433637" cy="2123658"/>
          </a:xfrm>
          <a:prstGeom prst="rect">
            <a:avLst/>
          </a:prstGeom>
          <a:noFill/>
        </p:spPr>
        <p:txBody>
          <a:bodyPr wrap="square" rtlCol="0">
            <a:spAutoFit/>
          </a:bodyPr>
          <a:lstStyle/>
          <a:p>
            <a:pPr algn="ctr"/>
            <a:r>
              <a:rPr lang="en-US" sz="2200" kern="0" spc="-100" dirty="0">
                <a:solidFill>
                  <a:srgbClr val="F8E2BE"/>
                </a:solidFill>
                <a:latin typeface="Sitka Heading Semibold" panose="020B0604020202020204" pitchFamily="2" charset="0"/>
              </a:rPr>
              <a:t>Internal</a:t>
            </a:r>
            <a:br>
              <a:rPr lang="en-US" sz="2200" kern="0" spc="-100" dirty="0">
                <a:solidFill>
                  <a:srgbClr val="F8E2BE"/>
                </a:solidFill>
                <a:latin typeface="Sitka Heading Semibold" panose="020B0604020202020204" pitchFamily="2" charset="0"/>
              </a:rPr>
            </a:br>
            <a:r>
              <a:rPr lang="en-US" sz="2200" kern="0" spc="-100" dirty="0">
                <a:solidFill>
                  <a:srgbClr val="F8E2BE"/>
                </a:solidFill>
                <a:latin typeface="Sitka Heading Semibold" panose="020B0604020202020204" pitchFamily="2" charset="0"/>
              </a:rPr>
              <a:t>Control Issue</a:t>
            </a:r>
            <a:br>
              <a:rPr lang="en-US" sz="2200" kern="0" spc="-100" dirty="0">
                <a:solidFill>
                  <a:srgbClr val="F8E2BE"/>
                </a:solidFill>
                <a:latin typeface="Sitka Heading Semibold" panose="020B0604020202020204" pitchFamily="2" charset="0"/>
              </a:rPr>
            </a:br>
            <a:r>
              <a:rPr lang="en-US" sz="2200" kern="0" spc="-100" dirty="0">
                <a:solidFill>
                  <a:srgbClr val="F8E2BE"/>
                </a:solidFill>
                <a:latin typeface="Sitka Heading Semibold" panose="020B0604020202020204" pitchFamily="2" charset="0"/>
              </a:rPr>
              <a:t> are Reported &amp; Evaluated Internally &amp; Possibly Externally</a:t>
            </a:r>
          </a:p>
        </p:txBody>
      </p:sp>
      <p:sp>
        <p:nvSpPr>
          <p:cNvPr id="86" name="TextBox 85">
            <a:extLst>
              <a:ext uri="{FF2B5EF4-FFF2-40B4-BE49-F238E27FC236}">
                <a16:creationId xmlns:a16="http://schemas.microsoft.com/office/drawing/2014/main" id="{0754842E-F821-E170-F807-A8A3A3ED56C5}"/>
              </a:ext>
            </a:extLst>
          </p:cNvPr>
          <p:cNvSpPr txBox="1"/>
          <p:nvPr/>
        </p:nvSpPr>
        <p:spPr>
          <a:xfrm>
            <a:off x="9139236" y="4713040"/>
            <a:ext cx="2421793" cy="1631216"/>
          </a:xfrm>
          <a:prstGeom prst="rect">
            <a:avLst/>
          </a:prstGeom>
          <a:noFill/>
        </p:spPr>
        <p:txBody>
          <a:bodyPr wrap="square" rtlCol="0">
            <a:spAutoFit/>
          </a:bodyPr>
          <a:lstStyle/>
          <a:p>
            <a:pPr algn="ctr"/>
            <a:r>
              <a:rPr lang="en-US" sz="2000" kern="0" spc="80" dirty="0">
                <a:solidFill>
                  <a:srgbClr val="F8E2BE"/>
                </a:solidFill>
                <a:latin typeface="Sitka Heading Semibold" panose="020B0604020202020204" pitchFamily="2" charset="0"/>
              </a:rPr>
              <a:t>Timely</a:t>
            </a:r>
            <a:br>
              <a:rPr lang="en-US" sz="2000" kern="0" spc="80" dirty="0">
                <a:solidFill>
                  <a:srgbClr val="F8E2BE"/>
                </a:solidFill>
                <a:latin typeface="Sitka Heading Semibold" panose="020B0604020202020204" pitchFamily="2" charset="0"/>
              </a:rPr>
            </a:br>
            <a:r>
              <a:rPr lang="en-US" sz="2000" kern="0" spc="80" dirty="0">
                <a:solidFill>
                  <a:srgbClr val="F8E2BE"/>
                </a:solidFill>
                <a:latin typeface="Sitka Heading Semibold" panose="020B0604020202020204" pitchFamily="2" charset="0"/>
              </a:rPr>
              <a:t>Corrective</a:t>
            </a:r>
            <a:br>
              <a:rPr lang="en-US" sz="2000" kern="0" spc="80" dirty="0">
                <a:solidFill>
                  <a:srgbClr val="F8E2BE"/>
                </a:solidFill>
                <a:latin typeface="Sitka Heading Semibold" panose="020B0604020202020204" pitchFamily="2" charset="0"/>
              </a:rPr>
            </a:br>
            <a:r>
              <a:rPr lang="en-US" sz="2000" kern="0" spc="80" dirty="0">
                <a:solidFill>
                  <a:srgbClr val="F8E2BE"/>
                </a:solidFill>
                <a:latin typeface="Sitka Heading Semibold" panose="020B0604020202020204" pitchFamily="2" charset="0"/>
              </a:rPr>
              <a:t>Actions Resolve Internal Control Deficiencies</a:t>
            </a:r>
          </a:p>
        </p:txBody>
      </p:sp>
      <p:sp>
        <p:nvSpPr>
          <p:cNvPr id="90" name="TextBox 89">
            <a:extLst>
              <a:ext uri="{FF2B5EF4-FFF2-40B4-BE49-F238E27FC236}">
                <a16:creationId xmlns:a16="http://schemas.microsoft.com/office/drawing/2014/main" id="{E7886304-F483-7BA8-9DCC-37B6B66C8458}"/>
              </a:ext>
            </a:extLst>
          </p:cNvPr>
          <p:cNvSpPr txBox="1"/>
          <p:nvPr/>
        </p:nvSpPr>
        <p:spPr>
          <a:xfrm>
            <a:off x="6176961" y="1050016"/>
            <a:ext cx="2446337" cy="2077492"/>
          </a:xfrm>
          <a:prstGeom prst="rect">
            <a:avLst/>
          </a:prstGeom>
          <a:noFill/>
        </p:spPr>
        <p:txBody>
          <a:bodyPr wrap="square" rtlCol="0">
            <a:spAutoFit/>
          </a:bodyPr>
          <a:lstStyle/>
          <a:p>
            <a:pPr algn="ctr"/>
            <a:r>
              <a:rPr lang="en-US" sz="2150" kern="0" dirty="0">
                <a:solidFill>
                  <a:srgbClr val="F8E2BE"/>
                </a:solidFill>
                <a:latin typeface="Sitka Heading Semibold" panose="020B0604020202020204" pitchFamily="2" charset="0"/>
              </a:rPr>
              <a:t>Evaluation</a:t>
            </a:r>
            <a:br>
              <a:rPr lang="en-US" sz="2150" kern="0" dirty="0">
                <a:solidFill>
                  <a:srgbClr val="F8E2BE"/>
                </a:solidFill>
                <a:latin typeface="Sitka Heading Semibold" panose="020B0604020202020204" pitchFamily="2" charset="0"/>
              </a:rPr>
            </a:br>
            <a:r>
              <a:rPr lang="en-US" sz="2150" kern="0" dirty="0">
                <a:solidFill>
                  <a:srgbClr val="F8E2BE"/>
                </a:solidFill>
                <a:latin typeface="Sitka Heading Semibold" panose="020B0604020202020204" pitchFamily="2" charset="0"/>
              </a:rPr>
              <a:t>of Results of Ongoing Monitoring &amp; Separate</a:t>
            </a:r>
            <a:br>
              <a:rPr lang="en-US" sz="2150" kern="0" dirty="0">
                <a:solidFill>
                  <a:srgbClr val="F8E2BE"/>
                </a:solidFill>
                <a:latin typeface="Sitka Heading Semibold" panose="020B0604020202020204" pitchFamily="2" charset="0"/>
              </a:rPr>
            </a:br>
            <a:r>
              <a:rPr lang="en-US" sz="2150" kern="0" dirty="0">
                <a:solidFill>
                  <a:srgbClr val="F8E2BE"/>
                </a:solidFill>
                <a:latin typeface="Sitka Heading Semibold" panose="020B0604020202020204" pitchFamily="2" charset="0"/>
              </a:rPr>
              <a:t>Evaluations</a:t>
            </a:r>
          </a:p>
        </p:txBody>
      </p:sp>
      <p:sp>
        <p:nvSpPr>
          <p:cNvPr id="105" name="TextBox 104">
            <a:extLst>
              <a:ext uri="{FF2B5EF4-FFF2-40B4-BE49-F238E27FC236}">
                <a16:creationId xmlns:a16="http://schemas.microsoft.com/office/drawing/2014/main" id="{9051AD84-0F0E-86D9-4C87-B14D0FFB1015}"/>
              </a:ext>
            </a:extLst>
          </p:cNvPr>
          <p:cNvSpPr txBox="1"/>
          <p:nvPr/>
        </p:nvSpPr>
        <p:spPr>
          <a:xfrm>
            <a:off x="4776787" y="4809601"/>
            <a:ext cx="2589640" cy="707886"/>
          </a:xfrm>
          <a:prstGeom prst="rect">
            <a:avLst/>
          </a:prstGeom>
          <a:noFill/>
        </p:spPr>
        <p:txBody>
          <a:bodyPr wrap="square" rtlCol="0">
            <a:spAutoFit/>
          </a:bodyPr>
          <a:lstStyle/>
          <a:p>
            <a:pPr algn="ctr"/>
            <a:r>
              <a:rPr lang="en-US" sz="3900" kern="0" spc="-200" dirty="0">
                <a:latin typeface="Sitka Heading Semibold" panose="020B0604020202020204" pitchFamily="2" charset="0"/>
              </a:rPr>
              <a:t>Evaluate</a:t>
            </a:r>
          </a:p>
        </p:txBody>
      </p:sp>
    </p:spTree>
    <p:extLst>
      <p:ext uri="{BB962C8B-B14F-4D97-AF65-F5344CB8AC3E}">
        <p14:creationId xmlns:p14="http://schemas.microsoft.com/office/powerpoint/2010/main" val="27129867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4000"/>
                                        <p:tgtEl>
                                          <p:spTgt spid="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4000"/>
                                        <p:tgtEl>
                                          <p:spTgt spid="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fade">
                                      <p:cBhvr>
                                        <p:cTn id="13" dur="4000"/>
                                        <p:tgtEl>
                                          <p:spTgt spid="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4000"/>
                                        <p:tgtEl>
                                          <p:spTgt spid="7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4000"/>
                                        <p:tgtEl>
                                          <p:spTgt spid="8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4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1" grpId="0"/>
      <p:bldP spid="83" grpId="0"/>
      <p:bldP spid="85" grpId="0"/>
      <p:bldP spid="86" grpId="0"/>
      <p:bldP spid="9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 name="Picture 99" descr="Macro shot of yellow sunflower">
            <a:extLst>
              <a:ext uri="{FF2B5EF4-FFF2-40B4-BE49-F238E27FC236}">
                <a16:creationId xmlns:a16="http://schemas.microsoft.com/office/drawing/2014/main" id="{AB3B267F-F30D-C546-C353-EF8EA14326E0}"/>
              </a:ext>
            </a:extLst>
          </p:cNvPr>
          <p:cNvPicPr>
            <a:picLocks noChangeAspect="1"/>
          </p:cNvPicPr>
          <p:nvPr/>
        </p:nvPicPr>
        <p:blipFill>
          <a:blip r:embed="rId3">
            <a:alphaModFix amt="21000"/>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24" name="Rectangle: Rounded Corners 23">
            <a:extLst>
              <a:ext uri="{FF2B5EF4-FFF2-40B4-BE49-F238E27FC236}">
                <a16:creationId xmlns:a16="http://schemas.microsoft.com/office/drawing/2014/main" id="{79356A59-A576-5516-0F92-A58325C04148}"/>
              </a:ext>
            </a:extLst>
          </p:cNvPr>
          <p:cNvSpPr/>
          <p:nvPr/>
        </p:nvSpPr>
        <p:spPr>
          <a:xfrm>
            <a:off x="2582091" y="1359809"/>
            <a:ext cx="2299063" cy="5068388"/>
          </a:xfrm>
          <a:prstGeom prst="roundRect">
            <a:avLst/>
          </a:prstGeom>
          <a:solidFill>
            <a:schemeClr val="accent1">
              <a:alpha val="50000"/>
            </a:schemeClr>
          </a:solidFill>
          <a:ln>
            <a:solidFill>
              <a:srgbClr val="48301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1F8FEBA-9EF7-8A39-631B-8291CF7083B8}"/>
              </a:ext>
            </a:extLst>
          </p:cNvPr>
          <p:cNvSpPr/>
          <p:nvPr/>
        </p:nvSpPr>
        <p:spPr>
          <a:xfrm>
            <a:off x="4944268" y="1332844"/>
            <a:ext cx="2299063" cy="5068388"/>
          </a:xfrm>
          <a:prstGeom prst="roundRect">
            <a:avLst/>
          </a:prstGeom>
          <a:solidFill>
            <a:schemeClr val="accent1">
              <a:alpha val="50000"/>
            </a:schemeClr>
          </a:solidFill>
          <a:ln>
            <a:solidFill>
              <a:srgbClr val="48301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994D7-1B7D-A31F-30B3-0328712E3EE1}"/>
              </a:ext>
            </a:extLst>
          </p:cNvPr>
          <p:cNvSpPr>
            <a:spLocks noGrp="1"/>
          </p:cNvSpPr>
          <p:nvPr>
            <p:ph type="title"/>
          </p:nvPr>
        </p:nvSpPr>
        <p:spPr>
          <a:xfrm>
            <a:off x="327264" y="223844"/>
            <a:ext cx="11644206" cy="1112016"/>
          </a:xfrm>
        </p:spPr>
        <p:txBody>
          <a:bodyPr>
            <a:noAutofit/>
          </a:bodyPr>
          <a:lstStyle/>
          <a:p>
            <a:pPr algn="ctr"/>
            <a:r>
              <a:rPr lang="en-US" sz="4800" dirty="0">
                <a:latin typeface="Sitka Banner Semibold" pitchFamily="2" charset="0"/>
              </a:rPr>
              <a:t>Principles of the Internal Control Framework</a:t>
            </a:r>
          </a:p>
        </p:txBody>
      </p:sp>
      <p:sp>
        <p:nvSpPr>
          <p:cNvPr id="10" name="Rectangle 9">
            <a:extLst>
              <a:ext uri="{FF2B5EF4-FFF2-40B4-BE49-F238E27FC236}">
                <a16:creationId xmlns:a16="http://schemas.microsoft.com/office/drawing/2014/main" id="{3CA5ED11-5E36-DE5D-A524-030C1BFBA132}"/>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CCD6087-7993-80AC-930E-97BF9EAD2436}"/>
              </a:ext>
            </a:extLst>
          </p:cNvPr>
          <p:cNvSpPr/>
          <p:nvPr/>
        </p:nvSpPr>
        <p:spPr>
          <a:xfrm>
            <a:off x="215536" y="1359809"/>
            <a:ext cx="2299063" cy="5068388"/>
          </a:xfrm>
          <a:prstGeom prst="roundRect">
            <a:avLst/>
          </a:prstGeom>
          <a:solidFill>
            <a:schemeClr val="accent1">
              <a:alpha val="50000"/>
            </a:schemeClr>
          </a:solidFill>
          <a:ln>
            <a:solidFill>
              <a:srgbClr val="48301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8718E9CD-BA59-F417-80CF-2FC88FBB4603}"/>
              </a:ext>
            </a:extLst>
          </p:cNvPr>
          <p:cNvSpPr/>
          <p:nvPr/>
        </p:nvSpPr>
        <p:spPr>
          <a:xfrm>
            <a:off x="7319552" y="1335860"/>
            <a:ext cx="2299063" cy="5068388"/>
          </a:xfrm>
          <a:prstGeom prst="roundRect">
            <a:avLst/>
          </a:prstGeom>
          <a:solidFill>
            <a:schemeClr val="accent1">
              <a:alpha val="50000"/>
            </a:schemeClr>
          </a:solidFill>
          <a:ln>
            <a:solidFill>
              <a:srgbClr val="48301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7E779BB4-D754-5B39-38A2-C8E27CA3F6AE}"/>
              </a:ext>
            </a:extLst>
          </p:cNvPr>
          <p:cNvSpPr/>
          <p:nvPr/>
        </p:nvSpPr>
        <p:spPr>
          <a:xfrm>
            <a:off x="9672407" y="1364457"/>
            <a:ext cx="2299063" cy="5068388"/>
          </a:xfrm>
          <a:prstGeom prst="roundRect">
            <a:avLst/>
          </a:prstGeom>
          <a:solidFill>
            <a:schemeClr val="accent1">
              <a:alpha val="50000"/>
            </a:schemeClr>
          </a:solidFill>
          <a:ln>
            <a:solidFill>
              <a:srgbClr val="48301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FFD80CA0-73E2-9F49-3082-95388EF72816}"/>
              </a:ext>
            </a:extLst>
          </p:cNvPr>
          <p:cNvSpPr/>
          <p:nvPr/>
        </p:nvSpPr>
        <p:spPr>
          <a:xfrm>
            <a:off x="310016" y="1475483"/>
            <a:ext cx="2110101" cy="597443"/>
          </a:xfrm>
          <a:prstGeom prst="roundRect">
            <a:avLst/>
          </a:prstGeom>
          <a:solidFill>
            <a:srgbClr val="F8E2BE"/>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E2BE"/>
              </a:solidFill>
            </a:endParaRPr>
          </a:p>
        </p:txBody>
      </p:sp>
      <p:sp>
        <p:nvSpPr>
          <p:cNvPr id="29" name="TextBox 28">
            <a:extLst>
              <a:ext uri="{FF2B5EF4-FFF2-40B4-BE49-F238E27FC236}">
                <a16:creationId xmlns:a16="http://schemas.microsoft.com/office/drawing/2014/main" id="{B7A9DB52-5FCA-8BD2-24EB-F4B06EEDE07C}"/>
              </a:ext>
            </a:extLst>
          </p:cNvPr>
          <p:cNvSpPr txBox="1"/>
          <p:nvPr/>
        </p:nvSpPr>
        <p:spPr>
          <a:xfrm>
            <a:off x="210331" y="2199322"/>
            <a:ext cx="2239634" cy="4262705"/>
          </a:xfrm>
          <a:prstGeom prst="rect">
            <a:avLst/>
          </a:prstGeom>
          <a:noFill/>
        </p:spPr>
        <p:txBody>
          <a:bodyPr wrap="square" rtlCol="0">
            <a:spAutoFit/>
          </a:bodyPr>
          <a:lstStyle/>
          <a:p>
            <a:pPr marL="342900" indent="-342900">
              <a:spcAft>
                <a:spcPts val="1200"/>
              </a:spcAft>
              <a:buAutoNum type="arabicPeriod"/>
            </a:pPr>
            <a:r>
              <a:rPr lang="en-US" sz="1650" b="1" dirty="0"/>
              <a:t>Demonstrate Commitment to Integrity </a:t>
            </a:r>
            <a:r>
              <a:rPr lang="en-US" sz="1600" b="1" dirty="0">
                <a:latin typeface="Calibri" panose="020F0502020204030204" pitchFamily="34" charset="0"/>
              </a:rPr>
              <a:t>&amp;</a:t>
            </a:r>
            <a:r>
              <a:rPr lang="en-US" sz="1650" b="1" dirty="0"/>
              <a:t> Ethical Values       </a:t>
            </a:r>
          </a:p>
          <a:p>
            <a:pPr marL="342900" indent="-342900">
              <a:spcAft>
                <a:spcPts val="1200"/>
              </a:spcAft>
              <a:buAutoNum type="arabicPeriod"/>
            </a:pPr>
            <a:r>
              <a:rPr lang="en-US" sz="1650" b="1" dirty="0"/>
              <a:t>Exercise Oversight Responsibility</a:t>
            </a:r>
          </a:p>
          <a:p>
            <a:pPr marL="342900" indent="-342900">
              <a:spcAft>
                <a:spcPts val="1200"/>
              </a:spcAft>
              <a:buAutoNum type="arabicPeriod"/>
            </a:pPr>
            <a:r>
              <a:rPr lang="en-US" sz="1650" b="1" dirty="0"/>
              <a:t>Establish Structure, Responsibility, </a:t>
            </a:r>
            <a:r>
              <a:rPr lang="en-US" sz="1800" b="1" dirty="0">
                <a:latin typeface="Calibri" panose="020F0502020204030204" pitchFamily="34" charset="0"/>
              </a:rPr>
              <a:t>&amp;</a:t>
            </a:r>
            <a:r>
              <a:rPr lang="en-US" sz="1650" b="1" dirty="0"/>
              <a:t> Authority</a:t>
            </a:r>
          </a:p>
          <a:p>
            <a:pPr marL="342900" indent="-342900">
              <a:spcAft>
                <a:spcPts val="1200"/>
              </a:spcAft>
              <a:buAutoNum type="arabicPeriod"/>
            </a:pPr>
            <a:r>
              <a:rPr lang="en-US" sz="1650" b="1" dirty="0"/>
              <a:t>Demonstrate Commitment to Competence</a:t>
            </a:r>
          </a:p>
          <a:p>
            <a:pPr marL="342900" indent="-342900">
              <a:spcAft>
                <a:spcPts val="1200"/>
              </a:spcAft>
              <a:buAutoNum type="arabicPeriod"/>
            </a:pPr>
            <a:r>
              <a:rPr lang="en-US" sz="1650" b="1" dirty="0"/>
              <a:t>Enforce Accountability</a:t>
            </a:r>
          </a:p>
        </p:txBody>
      </p:sp>
      <p:sp>
        <p:nvSpPr>
          <p:cNvPr id="31" name="TextBox 30">
            <a:extLst>
              <a:ext uri="{FF2B5EF4-FFF2-40B4-BE49-F238E27FC236}">
                <a16:creationId xmlns:a16="http://schemas.microsoft.com/office/drawing/2014/main" id="{36C36562-27F4-B0BF-3826-5B3F4A12FAC1}"/>
              </a:ext>
            </a:extLst>
          </p:cNvPr>
          <p:cNvSpPr txBox="1"/>
          <p:nvPr/>
        </p:nvSpPr>
        <p:spPr>
          <a:xfrm>
            <a:off x="310016" y="1431938"/>
            <a:ext cx="2110101" cy="646331"/>
          </a:xfrm>
          <a:prstGeom prst="rect">
            <a:avLst/>
          </a:prstGeom>
          <a:noFill/>
        </p:spPr>
        <p:txBody>
          <a:bodyPr wrap="square" rtlCol="0">
            <a:spAutoFit/>
          </a:bodyPr>
          <a:lstStyle/>
          <a:p>
            <a:pPr algn="ctr"/>
            <a:r>
              <a:rPr lang="en-US" dirty="0"/>
              <a:t>Control</a:t>
            </a:r>
            <a:br>
              <a:rPr lang="en-US" dirty="0"/>
            </a:br>
            <a:r>
              <a:rPr lang="en-US" dirty="0"/>
              <a:t>Environment</a:t>
            </a:r>
          </a:p>
        </p:txBody>
      </p:sp>
      <p:sp>
        <p:nvSpPr>
          <p:cNvPr id="35" name="TextBox 34">
            <a:extLst>
              <a:ext uri="{FF2B5EF4-FFF2-40B4-BE49-F238E27FC236}">
                <a16:creationId xmlns:a16="http://schemas.microsoft.com/office/drawing/2014/main" id="{1EC8E0EB-2FD0-F3BD-BBD7-8CD06B5FAE77}"/>
              </a:ext>
            </a:extLst>
          </p:cNvPr>
          <p:cNvSpPr txBox="1"/>
          <p:nvPr/>
        </p:nvSpPr>
        <p:spPr>
          <a:xfrm>
            <a:off x="219037" y="3117669"/>
            <a:ext cx="2363054" cy="369332"/>
          </a:xfrm>
          <a:prstGeom prst="rect">
            <a:avLst/>
          </a:prstGeom>
          <a:noFill/>
        </p:spPr>
        <p:txBody>
          <a:bodyPr wrap="square" rtlCol="0">
            <a:spAutoFit/>
          </a:bodyPr>
          <a:lstStyle/>
          <a:p>
            <a:endParaRPr lang="en-US" dirty="0"/>
          </a:p>
        </p:txBody>
      </p:sp>
      <p:pic>
        <p:nvPicPr>
          <p:cNvPr id="37" name="Content Placeholder 36" descr="Clipboard Partially Checked with solid fill">
            <a:extLst>
              <a:ext uri="{FF2B5EF4-FFF2-40B4-BE49-F238E27FC236}">
                <a16:creationId xmlns:a16="http://schemas.microsoft.com/office/drawing/2014/main" id="{208B6042-2CA7-03DC-AA8B-1E0A15EEA1D6}"/>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188760">
            <a:off x="394946" y="1556087"/>
            <a:ext cx="366117" cy="366117"/>
          </a:xfrm>
        </p:spPr>
      </p:pic>
      <p:sp>
        <p:nvSpPr>
          <p:cNvPr id="57" name="Rectangle: Rounded Corners 56">
            <a:extLst>
              <a:ext uri="{FF2B5EF4-FFF2-40B4-BE49-F238E27FC236}">
                <a16:creationId xmlns:a16="http://schemas.microsoft.com/office/drawing/2014/main" id="{A7962594-D688-00C9-09B5-D01FDC6C17D2}"/>
              </a:ext>
            </a:extLst>
          </p:cNvPr>
          <p:cNvSpPr/>
          <p:nvPr/>
        </p:nvSpPr>
        <p:spPr>
          <a:xfrm>
            <a:off x="5044641" y="1464537"/>
            <a:ext cx="2110101" cy="597443"/>
          </a:xfrm>
          <a:prstGeom prst="roundRect">
            <a:avLst/>
          </a:prstGeom>
          <a:solidFill>
            <a:srgbClr val="F8E2BE"/>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E2BE"/>
              </a:solidFill>
            </a:endParaRPr>
          </a:p>
        </p:txBody>
      </p:sp>
      <p:sp>
        <p:nvSpPr>
          <p:cNvPr id="58" name="TextBox 57">
            <a:extLst>
              <a:ext uri="{FF2B5EF4-FFF2-40B4-BE49-F238E27FC236}">
                <a16:creationId xmlns:a16="http://schemas.microsoft.com/office/drawing/2014/main" id="{7B4C42C4-8C83-6E8B-C7A6-CD8C409E70DD}"/>
              </a:ext>
            </a:extLst>
          </p:cNvPr>
          <p:cNvSpPr txBox="1"/>
          <p:nvPr/>
        </p:nvSpPr>
        <p:spPr>
          <a:xfrm>
            <a:off x="5084396" y="1420992"/>
            <a:ext cx="2110101" cy="646331"/>
          </a:xfrm>
          <a:prstGeom prst="rect">
            <a:avLst/>
          </a:prstGeom>
          <a:noFill/>
        </p:spPr>
        <p:txBody>
          <a:bodyPr wrap="square" rtlCol="0">
            <a:spAutoFit/>
          </a:bodyPr>
          <a:lstStyle/>
          <a:p>
            <a:pPr algn="ctr"/>
            <a:r>
              <a:rPr lang="en-US" dirty="0"/>
              <a:t>Control</a:t>
            </a:r>
            <a:br>
              <a:rPr lang="en-US" dirty="0"/>
            </a:br>
            <a:r>
              <a:rPr lang="en-US" dirty="0"/>
              <a:t>Activities</a:t>
            </a:r>
          </a:p>
        </p:txBody>
      </p:sp>
      <p:sp>
        <p:nvSpPr>
          <p:cNvPr id="59" name="Rectangle: Rounded Corners 58">
            <a:extLst>
              <a:ext uri="{FF2B5EF4-FFF2-40B4-BE49-F238E27FC236}">
                <a16:creationId xmlns:a16="http://schemas.microsoft.com/office/drawing/2014/main" id="{68BD3028-1011-F01E-587C-CCE47FFEED2D}"/>
              </a:ext>
            </a:extLst>
          </p:cNvPr>
          <p:cNvSpPr/>
          <p:nvPr/>
        </p:nvSpPr>
        <p:spPr>
          <a:xfrm>
            <a:off x="7415100" y="1455899"/>
            <a:ext cx="2110101" cy="597443"/>
          </a:xfrm>
          <a:prstGeom prst="roundRect">
            <a:avLst/>
          </a:prstGeom>
          <a:solidFill>
            <a:srgbClr val="F8E2BE"/>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E2BE"/>
              </a:solidFill>
            </a:endParaRPr>
          </a:p>
        </p:txBody>
      </p:sp>
      <p:sp>
        <p:nvSpPr>
          <p:cNvPr id="60" name="TextBox 59">
            <a:extLst>
              <a:ext uri="{FF2B5EF4-FFF2-40B4-BE49-F238E27FC236}">
                <a16:creationId xmlns:a16="http://schemas.microsoft.com/office/drawing/2014/main" id="{354D4A59-BA95-5E5D-A434-F66CA8D167B1}"/>
              </a:ext>
            </a:extLst>
          </p:cNvPr>
          <p:cNvSpPr txBox="1"/>
          <p:nvPr/>
        </p:nvSpPr>
        <p:spPr>
          <a:xfrm>
            <a:off x="7415100" y="1412354"/>
            <a:ext cx="2110101" cy="646331"/>
          </a:xfrm>
          <a:prstGeom prst="rect">
            <a:avLst/>
          </a:prstGeom>
          <a:noFill/>
        </p:spPr>
        <p:txBody>
          <a:bodyPr wrap="square" rtlCol="0">
            <a:spAutoFit/>
          </a:bodyPr>
          <a:lstStyle/>
          <a:p>
            <a:pPr algn="ctr"/>
            <a:r>
              <a:rPr lang="en-US" dirty="0"/>
              <a:t>Information &amp; Communication</a:t>
            </a:r>
          </a:p>
        </p:txBody>
      </p:sp>
      <p:sp>
        <p:nvSpPr>
          <p:cNvPr id="61" name="Rectangle: Rounded Corners 60">
            <a:extLst>
              <a:ext uri="{FF2B5EF4-FFF2-40B4-BE49-F238E27FC236}">
                <a16:creationId xmlns:a16="http://schemas.microsoft.com/office/drawing/2014/main" id="{42B3ACD0-26EB-B428-B40C-2E74A993A1B9}"/>
              </a:ext>
            </a:extLst>
          </p:cNvPr>
          <p:cNvSpPr/>
          <p:nvPr/>
        </p:nvSpPr>
        <p:spPr>
          <a:xfrm>
            <a:off x="9771883" y="1457117"/>
            <a:ext cx="2110101" cy="597443"/>
          </a:xfrm>
          <a:prstGeom prst="roundRect">
            <a:avLst/>
          </a:prstGeom>
          <a:solidFill>
            <a:srgbClr val="F8E2BE"/>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E2BE"/>
              </a:solidFill>
            </a:endParaRPr>
          </a:p>
        </p:txBody>
      </p:sp>
      <p:sp>
        <p:nvSpPr>
          <p:cNvPr id="62" name="TextBox 61">
            <a:extLst>
              <a:ext uri="{FF2B5EF4-FFF2-40B4-BE49-F238E27FC236}">
                <a16:creationId xmlns:a16="http://schemas.microsoft.com/office/drawing/2014/main" id="{7DC6AD88-61DF-1247-D80F-BC63A1F8B609}"/>
              </a:ext>
            </a:extLst>
          </p:cNvPr>
          <p:cNvSpPr txBox="1"/>
          <p:nvPr/>
        </p:nvSpPr>
        <p:spPr>
          <a:xfrm>
            <a:off x="9771883" y="1524886"/>
            <a:ext cx="2110101" cy="369332"/>
          </a:xfrm>
          <a:prstGeom prst="rect">
            <a:avLst/>
          </a:prstGeom>
          <a:noFill/>
        </p:spPr>
        <p:txBody>
          <a:bodyPr wrap="square" rtlCol="0">
            <a:spAutoFit/>
          </a:bodyPr>
          <a:lstStyle/>
          <a:p>
            <a:pPr algn="ctr"/>
            <a:r>
              <a:rPr lang="en-US" dirty="0"/>
              <a:t>Monitoring</a:t>
            </a:r>
          </a:p>
        </p:txBody>
      </p:sp>
      <p:sp>
        <p:nvSpPr>
          <p:cNvPr id="63" name="Rectangle: Rounded Corners 62">
            <a:extLst>
              <a:ext uri="{FF2B5EF4-FFF2-40B4-BE49-F238E27FC236}">
                <a16:creationId xmlns:a16="http://schemas.microsoft.com/office/drawing/2014/main" id="{F8E39B8B-9F57-5AE4-FDA3-F1B217D9EEE2}"/>
              </a:ext>
            </a:extLst>
          </p:cNvPr>
          <p:cNvSpPr/>
          <p:nvPr/>
        </p:nvSpPr>
        <p:spPr>
          <a:xfrm>
            <a:off x="2678086" y="1480826"/>
            <a:ext cx="2110101" cy="597443"/>
          </a:xfrm>
          <a:prstGeom prst="roundRect">
            <a:avLst/>
          </a:prstGeom>
          <a:solidFill>
            <a:srgbClr val="F8E2BE"/>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E2BE"/>
              </a:solidFill>
            </a:endParaRPr>
          </a:p>
        </p:txBody>
      </p:sp>
      <p:sp>
        <p:nvSpPr>
          <p:cNvPr id="64" name="TextBox 63">
            <a:extLst>
              <a:ext uri="{FF2B5EF4-FFF2-40B4-BE49-F238E27FC236}">
                <a16:creationId xmlns:a16="http://schemas.microsoft.com/office/drawing/2014/main" id="{C42FCD63-5517-2088-34A9-8E0553E90E36}"/>
              </a:ext>
            </a:extLst>
          </p:cNvPr>
          <p:cNvSpPr txBox="1"/>
          <p:nvPr/>
        </p:nvSpPr>
        <p:spPr>
          <a:xfrm>
            <a:off x="2678086" y="1437281"/>
            <a:ext cx="2110101" cy="646331"/>
          </a:xfrm>
          <a:prstGeom prst="rect">
            <a:avLst/>
          </a:prstGeom>
          <a:noFill/>
        </p:spPr>
        <p:txBody>
          <a:bodyPr wrap="square" rtlCol="0">
            <a:spAutoFit/>
          </a:bodyPr>
          <a:lstStyle/>
          <a:p>
            <a:pPr algn="ctr"/>
            <a:r>
              <a:rPr lang="en-US" dirty="0"/>
              <a:t>Risk</a:t>
            </a:r>
            <a:br>
              <a:rPr lang="en-US" dirty="0"/>
            </a:br>
            <a:r>
              <a:rPr lang="en-US" dirty="0"/>
              <a:t>Assessment</a:t>
            </a:r>
          </a:p>
        </p:txBody>
      </p:sp>
      <p:sp>
        <p:nvSpPr>
          <p:cNvPr id="65" name="TextBox 64">
            <a:extLst>
              <a:ext uri="{FF2B5EF4-FFF2-40B4-BE49-F238E27FC236}">
                <a16:creationId xmlns:a16="http://schemas.microsoft.com/office/drawing/2014/main" id="{30CEC7A0-34C6-E59B-3BB1-D8B1BC285233}"/>
              </a:ext>
            </a:extLst>
          </p:cNvPr>
          <p:cNvSpPr txBox="1"/>
          <p:nvPr/>
        </p:nvSpPr>
        <p:spPr>
          <a:xfrm>
            <a:off x="2581597" y="2215222"/>
            <a:ext cx="2239634" cy="3424014"/>
          </a:xfrm>
          <a:prstGeom prst="rect">
            <a:avLst/>
          </a:prstGeom>
          <a:noFill/>
        </p:spPr>
        <p:txBody>
          <a:bodyPr wrap="square" rtlCol="0">
            <a:spAutoFit/>
          </a:bodyPr>
          <a:lstStyle/>
          <a:p>
            <a:pPr marL="342900" indent="-342900">
              <a:spcAft>
                <a:spcPts val="2400"/>
              </a:spcAft>
              <a:buFont typeface="+mj-lt"/>
              <a:buAutoNum type="arabicPeriod" startAt="6"/>
            </a:pPr>
            <a:r>
              <a:rPr lang="en-US" sz="1650" b="1" dirty="0"/>
              <a:t>Define Objectives </a:t>
            </a:r>
            <a:r>
              <a:rPr lang="en-US" sz="1800" b="1" dirty="0">
                <a:latin typeface="Calibri" panose="020F0502020204030204" pitchFamily="34" charset="0"/>
              </a:rPr>
              <a:t>&amp;</a:t>
            </a:r>
            <a:r>
              <a:rPr lang="en-US" sz="1650" b="1" dirty="0"/>
              <a:t> Risk Tolerances</a:t>
            </a:r>
          </a:p>
          <a:p>
            <a:pPr marL="342900" indent="-342900">
              <a:spcAft>
                <a:spcPts val="2400"/>
              </a:spcAft>
              <a:buFont typeface="+mj-lt"/>
              <a:buAutoNum type="arabicPeriod" startAt="6"/>
            </a:pPr>
            <a:r>
              <a:rPr lang="en-US" sz="1650" b="1" dirty="0"/>
              <a:t>Identify, Analyze, </a:t>
            </a:r>
            <a:r>
              <a:rPr lang="en-US" sz="1800" b="1" dirty="0">
                <a:latin typeface="Calibri" panose="020F0502020204030204" pitchFamily="34" charset="0"/>
              </a:rPr>
              <a:t>&amp;</a:t>
            </a:r>
            <a:r>
              <a:rPr lang="en-US" sz="1650" b="1" dirty="0"/>
              <a:t> Respond to Risks</a:t>
            </a:r>
          </a:p>
          <a:p>
            <a:pPr marL="342900" indent="-342900">
              <a:spcAft>
                <a:spcPts val="2400"/>
              </a:spcAft>
              <a:buFont typeface="+mj-lt"/>
              <a:buAutoNum type="arabicPeriod" startAt="6"/>
            </a:pPr>
            <a:r>
              <a:rPr lang="en-US" sz="1650" b="1" dirty="0"/>
              <a:t>Assess Fraud Risk</a:t>
            </a:r>
          </a:p>
          <a:p>
            <a:pPr marL="342900" indent="-342900">
              <a:spcAft>
                <a:spcPts val="2400"/>
              </a:spcAft>
              <a:buFont typeface="+mj-lt"/>
              <a:buAutoNum type="arabicPeriod" startAt="6"/>
            </a:pPr>
            <a:r>
              <a:rPr lang="en-US" sz="1650" b="1" dirty="0"/>
              <a:t>Identify, Analyze, </a:t>
            </a:r>
            <a:r>
              <a:rPr lang="en-US" sz="1800" b="1" dirty="0">
                <a:latin typeface="Calibri" panose="020F0502020204030204" pitchFamily="34" charset="0"/>
              </a:rPr>
              <a:t>&amp;</a:t>
            </a:r>
            <a:r>
              <a:rPr lang="en-US" sz="1650" b="1" dirty="0"/>
              <a:t> Respond to Change</a:t>
            </a:r>
          </a:p>
          <a:p>
            <a:endParaRPr lang="en-US" sz="1650" dirty="0"/>
          </a:p>
        </p:txBody>
      </p:sp>
      <p:cxnSp>
        <p:nvCxnSpPr>
          <p:cNvPr id="66" name="Straight Connector 65">
            <a:extLst>
              <a:ext uri="{FF2B5EF4-FFF2-40B4-BE49-F238E27FC236}">
                <a16:creationId xmlns:a16="http://schemas.microsoft.com/office/drawing/2014/main" id="{02F33F00-8D29-9C33-8A97-F993DDFFDF41}"/>
              </a:ext>
            </a:extLst>
          </p:cNvPr>
          <p:cNvCxnSpPr>
            <a:cxnSpLocks/>
          </p:cNvCxnSpPr>
          <p:nvPr/>
        </p:nvCxnSpPr>
        <p:spPr>
          <a:xfrm>
            <a:off x="1198810" y="3302758"/>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1C768A8-3496-7E78-D45F-76B9D38F50D3}"/>
              </a:ext>
            </a:extLst>
          </p:cNvPr>
          <p:cNvCxnSpPr>
            <a:cxnSpLocks/>
          </p:cNvCxnSpPr>
          <p:nvPr/>
        </p:nvCxnSpPr>
        <p:spPr>
          <a:xfrm>
            <a:off x="1163892" y="4877558"/>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F5038C0-20FA-9F76-7F12-2C23C8F6726B}"/>
              </a:ext>
            </a:extLst>
          </p:cNvPr>
          <p:cNvCxnSpPr>
            <a:cxnSpLocks/>
          </p:cNvCxnSpPr>
          <p:nvPr/>
        </p:nvCxnSpPr>
        <p:spPr>
          <a:xfrm>
            <a:off x="1163892" y="5779258"/>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8D11A6C-34BE-47A7-E0BC-D7082E91E3AE}"/>
              </a:ext>
            </a:extLst>
          </p:cNvPr>
          <p:cNvCxnSpPr>
            <a:cxnSpLocks/>
          </p:cNvCxnSpPr>
          <p:nvPr/>
        </p:nvCxnSpPr>
        <p:spPr>
          <a:xfrm>
            <a:off x="1198810" y="3947012"/>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51405E2-4D04-FD6F-A415-7154CF815285}"/>
              </a:ext>
            </a:extLst>
          </p:cNvPr>
          <p:cNvCxnSpPr>
            <a:cxnSpLocks/>
          </p:cNvCxnSpPr>
          <p:nvPr/>
        </p:nvCxnSpPr>
        <p:spPr>
          <a:xfrm>
            <a:off x="3501332" y="2944749"/>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A019A9F-0435-B0A8-BC5C-10444F0C940B}"/>
              </a:ext>
            </a:extLst>
          </p:cNvPr>
          <p:cNvCxnSpPr>
            <a:cxnSpLocks/>
          </p:cNvCxnSpPr>
          <p:nvPr/>
        </p:nvCxnSpPr>
        <p:spPr>
          <a:xfrm>
            <a:off x="3501332" y="4351496"/>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4823110-FAC6-FD9E-FB61-1D6651FFA1B4}"/>
              </a:ext>
            </a:extLst>
          </p:cNvPr>
          <p:cNvCxnSpPr>
            <a:cxnSpLocks/>
          </p:cNvCxnSpPr>
          <p:nvPr/>
        </p:nvCxnSpPr>
        <p:spPr>
          <a:xfrm>
            <a:off x="3501332" y="3814890"/>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pic>
        <p:nvPicPr>
          <p:cNvPr id="76" name="Graphic 75" descr="Pen outline">
            <a:extLst>
              <a:ext uri="{FF2B5EF4-FFF2-40B4-BE49-F238E27FC236}">
                <a16:creationId xmlns:a16="http://schemas.microsoft.com/office/drawing/2014/main" id="{04DAB83C-63F7-12C1-2778-FC8F071716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34150" y="1549599"/>
            <a:ext cx="423157" cy="423157"/>
          </a:xfrm>
          <a:prstGeom prst="rect">
            <a:avLst/>
          </a:prstGeom>
        </p:spPr>
      </p:pic>
      <p:sp>
        <p:nvSpPr>
          <p:cNvPr id="79" name="TextBox 78">
            <a:extLst>
              <a:ext uri="{FF2B5EF4-FFF2-40B4-BE49-F238E27FC236}">
                <a16:creationId xmlns:a16="http://schemas.microsoft.com/office/drawing/2014/main" id="{F2C7F938-48D8-8F2C-9E37-62FEEFB19AA2}"/>
              </a:ext>
            </a:extLst>
          </p:cNvPr>
          <p:cNvSpPr txBox="1"/>
          <p:nvPr/>
        </p:nvSpPr>
        <p:spPr>
          <a:xfrm>
            <a:off x="4964192" y="2212449"/>
            <a:ext cx="2239634" cy="2870016"/>
          </a:xfrm>
          <a:prstGeom prst="rect">
            <a:avLst/>
          </a:prstGeom>
          <a:noFill/>
        </p:spPr>
        <p:txBody>
          <a:bodyPr wrap="square" rtlCol="0">
            <a:spAutoFit/>
          </a:bodyPr>
          <a:lstStyle/>
          <a:p>
            <a:pPr marL="342900" indent="-342900">
              <a:spcBef>
                <a:spcPts val="1500"/>
              </a:spcBef>
              <a:spcAft>
                <a:spcPts val="2400"/>
              </a:spcAft>
              <a:buFont typeface="+mj-lt"/>
              <a:buAutoNum type="arabicPeriod" startAt="10"/>
            </a:pPr>
            <a:r>
              <a:rPr lang="en-US" sz="1650" b="1" dirty="0"/>
              <a:t>Design Control Activities</a:t>
            </a:r>
          </a:p>
          <a:p>
            <a:pPr marL="342900" indent="-342900">
              <a:spcBef>
                <a:spcPts val="1500"/>
              </a:spcBef>
              <a:spcAft>
                <a:spcPts val="2400"/>
              </a:spcAft>
              <a:buFont typeface="+mj-lt"/>
              <a:buAutoNum type="arabicPeriod" startAt="10"/>
            </a:pPr>
            <a:r>
              <a:rPr lang="en-US" sz="1650" b="1" dirty="0"/>
              <a:t>Design Activities for Information System</a:t>
            </a:r>
          </a:p>
          <a:p>
            <a:pPr marL="342900" indent="-342900">
              <a:spcBef>
                <a:spcPts val="1500"/>
              </a:spcBef>
              <a:spcAft>
                <a:spcPts val="2400"/>
              </a:spcAft>
              <a:buFont typeface="+mj-lt"/>
              <a:buAutoNum type="arabicPeriod" startAt="10"/>
            </a:pPr>
            <a:r>
              <a:rPr lang="en-US" sz="1650" b="1" dirty="0"/>
              <a:t>Implement Control Activities</a:t>
            </a:r>
          </a:p>
        </p:txBody>
      </p:sp>
      <p:cxnSp>
        <p:nvCxnSpPr>
          <p:cNvPr id="80" name="Straight Connector 79">
            <a:extLst>
              <a:ext uri="{FF2B5EF4-FFF2-40B4-BE49-F238E27FC236}">
                <a16:creationId xmlns:a16="http://schemas.microsoft.com/office/drawing/2014/main" id="{5E5D9DE6-92E3-4358-0603-958BAD8C977A}"/>
              </a:ext>
            </a:extLst>
          </p:cNvPr>
          <p:cNvCxnSpPr>
            <a:cxnSpLocks/>
          </p:cNvCxnSpPr>
          <p:nvPr/>
        </p:nvCxnSpPr>
        <p:spPr>
          <a:xfrm>
            <a:off x="5844172" y="2992571"/>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8DAACDC-BF04-004C-C05C-E51FA0B0DB97}"/>
              </a:ext>
            </a:extLst>
          </p:cNvPr>
          <p:cNvCxnSpPr>
            <a:cxnSpLocks/>
          </p:cNvCxnSpPr>
          <p:nvPr/>
        </p:nvCxnSpPr>
        <p:spPr>
          <a:xfrm>
            <a:off x="5844172" y="4188014"/>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pic>
        <p:nvPicPr>
          <p:cNvPr id="84" name="Graphic 83" descr="Clipboard Badge outline">
            <a:extLst>
              <a:ext uri="{FF2B5EF4-FFF2-40B4-BE49-F238E27FC236}">
                <a16:creationId xmlns:a16="http://schemas.microsoft.com/office/drawing/2014/main" id="{9538FFA4-7925-814E-4BE1-2DB21310EA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999794">
            <a:off x="5203343" y="1528462"/>
            <a:ext cx="407395" cy="407395"/>
          </a:xfrm>
          <a:prstGeom prst="rect">
            <a:avLst/>
          </a:prstGeom>
        </p:spPr>
      </p:pic>
      <p:sp>
        <p:nvSpPr>
          <p:cNvPr id="87" name="TextBox 86">
            <a:extLst>
              <a:ext uri="{FF2B5EF4-FFF2-40B4-BE49-F238E27FC236}">
                <a16:creationId xmlns:a16="http://schemas.microsoft.com/office/drawing/2014/main" id="{813AB955-BD2B-D4E8-0EE7-EBEFE71D85B1}"/>
              </a:ext>
            </a:extLst>
          </p:cNvPr>
          <p:cNvSpPr txBox="1"/>
          <p:nvPr/>
        </p:nvSpPr>
        <p:spPr>
          <a:xfrm>
            <a:off x="7378981" y="2208389"/>
            <a:ext cx="2239634" cy="2616101"/>
          </a:xfrm>
          <a:prstGeom prst="rect">
            <a:avLst/>
          </a:prstGeom>
          <a:noFill/>
        </p:spPr>
        <p:txBody>
          <a:bodyPr wrap="square" rtlCol="0">
            <a:spAutoFit/>
          </a:bodyPr>
          <a:lstStyle/>
          <a:p>
            <a:pPr marL="342900" indent="-342900">
              <a:spcBef>
                <a:spcPts val="1500"/>
              </a:spcBef>
              <a:spcAft>
                <a:spcPts val="2400"/>
              </a:spcAft>
              <a:buFont typeface="+mj-lt"/>
              <a:buAutoNum type="arabicPeriod" startAt="13"/>
            </a:pPr>
            <a:r>
              <a:rPr lang="en-US" sz="1650" b="1" dirty="0"/>
              <a:t>Use Quality Information</a:t>
            </a:r>
          </a:p>
          <a:p>
            <a:pPr marL="342900" indent="-342900">
              <a:spcBef>
                <a:spcPts val="1500"/>
              </a:spcBef>
              <a:spcAft>
                <a:spcPts val="2400"/>
              </a:spcAft>
              <a:buFont typeface="+mj-lt"/>
              <a:buAutoNum type="arabicPeriod" startAt="13"/>
            </a:pPr>
            <a:r>
              <a:rPr lang="en-US" sz="1650" b="1" dirty="0"/>
              <a:t>Communicate Internally</a:t>
            </a:r>
          </a:p>
          <a:p>
            <a:pPr marL="342900" indent="-342900">
              <a:spcBef>
                <a:spcPts val="1500"/>
              </a:spcBef>
              <a:spcAft>
                <a:spcPts val="2400"/>
              </a:spcAft>
              <a:buFont typeface="+mj-lt"/>
              <a:buAutoNum type="arabicPeriod" startAt="13"/>
            </a:pPr>
            <a:r>
              <a:rPr lang="en-US" sz="1650" b="1" dirty="0"/>
              <a:t>Communicate Externally</a:t>
            </a:r>
          </a:p>
        </p:txBody>
      </p:sp>
      <p:cxnSp>
        <p:nvCxnSpPr>
          <p:cNvPr id="88" name="Straight Connector 87">
            <a:extLst>
              <a:ext uri="{FF2B5EF4-FFF2-40B4-BE49-F238E27FC236}">
                <a16:creationId xmlns:a16="http://schemas.microsoft.com/office/drawing/2014/main" id="{A744316B-DEB8-5A18-2A29-423AEBF5DB14}"/>
              </a:ext>
            </a:extLst>
          </p:cNvPr>
          <p:cNvCxnSpPr>
            <a:cxnSpLocks/>
          </p:cNvCxnSpPr>
          <p:nvPr/>
        </p:nvCxnSpPr>
        <p:spPr>
          <a:xfrm>
            <a:off x="8298716" y="2963260"/>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2EB10E4-60A3-0023-1A08-149DC603CCA6}"/>
              </a:ext>
            </a:extLst>
          </p:cNvPr>
          <p:cNvCxnSpPr>
            <a:cxnSpLocks/>
          </p:cNvCxnSpPr>
          <p:nvPr/>
        </p:nvCxnSpPr>
        <p:spPr>
          <a:xfrm>
            <a:off x="8298716" y="3974404"/>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pic>
        <p:nvPicPr>
          <p:cNvPr id="91" name="Graphic 90" descr="Storytelling outline">
            <a:extLst>
              <a:ext uri="{FF2B5EF4-FFF2-40B4-BE49-F238E27FC236}">
                <a16:creationId xmlns:a16="http://schemas.microsoft.com/office/drawing/2014/main" id="{77126AD2-CC6C-7A6B-A141-E2793F7D1E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96997">
            <a:off x="9838517" y="1524217"/>
            <a:ext cx="400374" cy="400374"/>
          </a:xfrm>
          <a:prstGeom prst="rect">
            <a:avLst/>
          </a:prstGeom>
        </p:spPr>
      </p:pic>
      <p:pic>
        <p:nvPicPr>
          <p:cNvPr id="93" name="Graphic 92" descr="Dollar outline">
            <a:extLst>
              <a:ext uri="{FF2B5EF4-FFF2-40B4-BE49-F238E27FC236}">
                <a16:creationId xmlns:a16="http://schemas.microsoft.com/office/drawing/2014/main" id="{E22A7ABF-7DBA-F821-7D7A-72D2CF5E178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394298">
            <a:off x="9861997" y="1648795"/>
            <a:ext cx="179846" cy="179846"/>
          </a:xfrm>
          <a:prstGeom prst="rect">
            <a:avLst/>
          </a:prstGeom>
        </p:spPr>
      </p:pic>
      <p:pic>
        <p:nvPicPr>
          <p:cNvPr id="94" name="Graphic 93" descr="Dollar outline">
            <a:extLst>
              <a:ext uri="{FF2B5EF4-FFF2-40B4-BE49-F238E27FC236}">
                <a16:creationId xmlns:a16="http://schemas.microsoft.com/office/drawing/2014/main" id="{24CCCA2F-4578-375B-C9B9-C51A97CC3F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663330">
            <a:off x="9998370" y="1693161"/>
            <a:ext cx="179846" cy="179846"/>
          </a:xfrm>
          <a:prstGeom prst="rect">
            <a:avLst/>
          </a:prstGeom>
        </p:spPr>
      </p:pic>
      <p:pic>
        <p:nvPicPr>
          <p:cNvPr id="96" name="Graphic 95" descr="Megaphone1 outline">
            <a:extLst>
              <a:ext uri="{FF2B5EF4-FFF2-40B4-BE49-F238E27FC236}">
                <a16:creationId xmlns:a16="http://schemas.microsoft.com/office/drawing/2014/main" id="{1DDBC16D-7E3E-8231-4754-51751F2C124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31002" y="1489186"/>
            <a:ext cx="419100" cy="419100"/>
          </a:xfrm>
          <a:prstGeom prst="rect">
            <a:avLst/>
          </a:prstGeom>
        </p:spPr>
      </p:pic>
      <p:sp>
        <p:nvSpPr>
          <p:cNvPr id="101" name="TextBox 100">
            <a:extLst>
              <a:ext uri="{FF2B5EF4-FFF2-40B4-BE49-F238E27FC236}">
                <a16:creationId xmlns:a16="http://schemas.microsoft.com/office/drawing/2014/main" id="{DB71BC25-712E-0228-E45D-80452B65FCE9}"/>
              </a:ext>
            </a:extLst>
          </p:cNvPr>
          <p:cNvSpPr txBox="1"/>
          <p:nvPr/>
        </p:nvSpPr>
        <p:spPr>
          <a:xfrm>
            <a:off x="9806026" y="2212449"/>
            <a:ext cx="2165444" cy="2139047"/>
          </a:xfrm>
          <a:prstGeom prst="rect">
            <a:avLst/>
          </a:prstGeom>
          <a:noFill/>
        </p:spPr>
        <p:txBody>
          <a:bodyPr wrap="square" rtlCol="0">
            <a:spAutoFit/>
          </a:bodyPr>
          <a:lstStyle/>
          <a:p>
            <a:pPr marL="342900" indent="-342900">
              <a:spcBef>
                <a:spcPts val="1500"/>
              </a:spcBef>
              <a:spcAft>
                <a:spcPts val="2400"/>
              </a:spcAft>
              <a:buFont typeface="+mj-lt"/>
              <a:buAutoNum type="arabicPeriod" startAt="16"/>
            </a:pPr>
            <a:r>
              <a:rPr lang="en-US" sz="1650" b="1" dirty="0"/>
              <a:t>Perform Monitoring Activities</a:t>
            </a:r>
          </a:p>
          <a:p>
            <a:pPr marL="342900" indent="-342900">
              <a:spcBef>
                <a:spcPts val="1500"/>
              </a:spcBef>
              <a:spcAft>
                <a:spcPts val="2400"/>
              </a:spcAft>
              <a:buFont typeface="+mj-lt"/>
              <a:buAutoNum type="arabicPeriod" startAt="16"/>
            </a:pPr>
            <a:r>
              <a:rPr lang="en-US" sz="1650" b="1" dirty="0"/>
              <a:t>Evaluate Issues </a:t>
            </a:r>
            <a:r>
              <a:rPr lang="en-US" sz="1800" b="1" dirty="0">
                <a:latin typeface="Calibri" panose="020F0502020204030204" pitchFamily="34" charset="0"/>
              </a:rPr>
              <a:t>&amp;</a:t>
            </a:r>
            <a:r>
              <a:rPr lang="en-US" sz="1650" b="1" dirty="0"/>
              <a:t> Remediate Deficiencies</a:t>
            </a:r>
          </a:p>
        </p:txBody>
      </p:sp>
      <p:cxnSp>
        <p:nvCxnSpPr>
          <p:cNvPr id="102" name="Straight Connector 101">
            <a:extLst>
              <a:ext uri="{FF2B5EF4-FFF2-40B4-BE49-F238E27FC236}">
                <a16:creationId xmlns:a16="http://schemas.microsoft.com/office/drawing/2014/main" id="{ADD9A0F0-478F-13A7-D348-F25D562BF45F}"/>
              </a:ext>
            </a:extLst>
          </p:cNvPr>
          <p:cNvCxnSpPr>
            <a:cxnSpLocks/>
          </p:cNvCxnSpPr>
          <p:nvPr/>
        </p:nvCxnSpPr>
        <p:spPr>
          <a:xfrm>
            <a:off x="10716236" y="3239338"/>
            <a:ext cx="368300" cy="0"/>
          </a:xfrm>
          <a:prstGeom prst="line">
            <a:avLst/>
          </a:prstGeom>
          <a:ln>
            <a:solidFill>
              <a:srgbClr val="F8E2BE"/>
            </a:solidFill>
          </a:ln>
        </p:spPr>
        <p:style>
          <a:lnRef idx="1">
            <a:schemeClr val="accent1"/>
          </a:lnRef>
          <a:fillRef idx="0">
            <a:schemeClr val="accent1"/>
          </a:fillRef>
          <a:effectRef idx="0">
            <a:schemeClr val="accent1"/>
          </a:effectRef>
          <a:fontRef idx="minor">
            <a:schemeClr val="tx1"/>
          </a:fontRef>
        </p:style>
      </p:cxnSp>
      <p:pic>
        <p:nvPicPr>
          <p:cNvPr id="104" name="Picture 103" descr="Logo&#10;&#10;Description automatically generated">
            <a:extLst>
              <a:ext uri="{FF2B5EF4-FFF2-40B4-BE49-F238E27FC236}">
                <a16:creationId xmlns:a16="http://schemas.microsoft.com/office/drawing/2014/main" id="{7D6F2203-71EB-BCB7-145D-323275C4D1D4}"/>
              </a:ext>
            </a:extLst>
          </p:cNvPr>
          <p:cNvPicPr>
            <a:picLocks noChangeAspect="1"/>
          </p:cNvPicPr>
          <p:nvPr/>
        </p:nvPicPr>
        <p:blipFill>
          <a:blip r:embed="rId16">
            <a:alphaModFix amt="50000"/>
            <a:extLst>
              <a:ext uri="{28A0092B-C50C-407E-A947-70E740481C1C}">
                <a14:useLocalDpi xmlns:a14="http://schemas.microsoft.com/office/drawing/2010/main" val="0"/>
              </a:ext>
            </a:extLst>
          </a:blip>
          <a:stretch>
            <a:fillRect/>
          </a:stretch>
        </p:blipFill>
        <p:spPr>
          <a:xfrm>
            <a:off x="10066515" y="5180414"/>
            <a:ext cx="1599380" cy="761028"/>
          </a:xfrm>
          <a:prstGeom prst="rect">
            <a:avLst/>
          </a:prstGeom>
        </p:spPr>
      </p:pic>
    </p:spTree>
    <p:extLst>
      <p:ext uri="{BB962C8B-B14F-4D97-AF65-F5344CB8AC3E}">
        <p14:creationId xmlns:p14="http://schemas.microsoft.com/office/powerpoint/2010/main" val="692802782"/>
      </p:ext>
    </p:extLst>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flower field">
            <a:extLst>
              <a:ext uri="{FF2B5EF4-FFF2-40B4-BE49-F238E27FC236}">
                <a16:creationId xmlns:a16="http://schemas.microsoft.com/office/drawing/2014/main" id="{90B341E1-6EA1-E785-895B-25BAB4A6002A}"/>
              </a:ext>
            </a:extLst>
          </p:cNvPr>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921" y="-1404370"/>
            <a:ext cx="12406819" cy="8269193"/>
          </a:xfrm>
          <a:prstGeom prst="rect">
            <a:avLst/>
          </a:prstGeom>
        </p:spPr>
      </p:pic>
      <p:sp>
        <p:nvSpPr>
          <p:cNvPr id="3" name="Content Placeholder 2">
            <a:extLst>
              <a:ext uri="{FF2B5EF4-FFF2-40B4-BE49-F238E27FC236}">
                <a16:creationId xmlns:a16="http://schemas.microsoft.com/office/drawing/2014/main" id="{DE8796D1-6CB5-BD53-E4D8-57CF75A09349}"/>
              </a:ext>
            </a:extLst>
          </p:cNvPr>
          <p:cNvSpPr>
            <a:spLocks noGrp="1"/>
          </p:cNvSpPr>
          <p:nvPr>
            <p:ph idx="1"/>
          </p:nvPr>
        </p:nvSpPr>
        <p:spPr>
          <a:xfrm>
            <a:off x="3835297" y="2132892"/>
            <a:ext cx="5767995" cy="5464969"/>
          </a:xfrm>
        </p:spPr>
        <p:txBody>
          <a:bodyPr>
            <a:normAutofit fontScale="92500" lnSpcReduction="10000"/>
          </a:bodyPr>
          <a:lstStyle/>
          <a:p>
            <a:pPr marL="0" indent="0" algn="ctr">
              <a:buNone/>
            </a:pPr>
            <a:r>
              <a:rPr lang="en-US" sz="6000" b="1" dirty="0">
                <a:solidFill>
                  <a:srgbClr val="483016"/>
                </a:solidFill>
              </a:rPr>
              <a:t>Step One…</a:t>
            </a:r>
          </a:p>
          <a:p>
            <a:pPr marL="0" indent="0" algn="ctr">
              <a:buNone/>
            </a:pPr>
            <a:r>
              <a:rPr lang="en-US" sz="6000" b="1" dirty="0">
                <a:solidFill>
                  <a:srgbClr val="0528B4"/>
                </a:solidFill>
              </a:rPr>
              <a:t>Agency Self-Assessment of Internal</a:t>
            </a:r>
            <a:br>
              <a:rPr lang="en-US" sz="6000" b="1" dirty="0">
                <a:solidFill>
                  <a:srgbClr val="0528B4"/>
                </a:solidFill>
              </a:rPr>
            </a:br>
            <a:r>
              <a:rPr lang="en-US" sz="6000" b="1" dirty="0">
                <a:solidFill>
                  <a:srgbClr val="0528B4"/>
                </a:solidFill>
              </a:rPr>
              <a:t>Controls</a:t>
            </a:r>
          </a:p>
          <a:p>
            <a:pPr marL="0" indent="0" algn="ctr">
              <a:buNone/>
            </a:pPr>
            <a:r>
              <a:rPr lang="en-US" sz="3200" dirty="0"/>
              <a:t> </a:t>
            </a:r>
          </a:p>
          <a:p>
            <a:pPr marL="0" indent="0" algn="ctr">
              <a:lnSpc>
                <a:spcPct val="100000"/>
              </a:lnSpc>
              <a:buNone/>
            </a:pPr>
            <a:endParaRPr lang="en-US" sz="3200" dirty="0">
              <a:solidFill>
                <a:srgbClr val="042096"/>
              </a:solidFill>
            </a:endParaRPr>
          </a:p>
          <a:p>
            <a:pPr marL="0" indent="0" algn="ctr">
              <a:lnSpc>
                <a:spcPct val="100000"/>
              </a:lnSpc>
              <a:buNone/>
            </a:pPr>
            <a:r>
              <a:rPr lang="en-US" sz="3200" dirty="0">
                <a:solidFill>
                  <a:srgbClr val="042096"/>
                </a:solidFill>
              </a:rPr>
              <a:t> </a:t>
            </a:r>
          </a:p>
          <a:p>
            <a:pPr marL="914400" indent="0">
              <a:buNone/>
            </a:pPr>
            <a:endParaRPr lang="en-US" dirty="0"/>
          </a:p>
        </p:txBody>
      </p:sp>
      <p:sp>
        <p:nvSpPr>
          <p:cNvPr id="4" name="Rectangle 3">
            <a:extLst>
              <a:ext uri="{FF2B5EF4-FFF2-40B4-BE49-F238E27FC236}">
                <a16:creationId xmlns:a16="http://schemas.microsoft.com/office/drawing/2014/main" id="{8EB8D67E-850D-AA2A-A33F-BD4B9AFB85DC}"/>
              </a:ext>
            </a:extLst>
          </p:cNvPr>
          <p:cNvSpPr/>
          <p:nvPr/>
        </p:nvSpPr>
        <p:spPr>
          <a:xfrm>
            <a:off x="81213" y="82716"/>
            <a:ext cx="12029574" cy="6692568"/>
          </a:xfrm>
          <a:prstGeom prst="rect">
            <a:avLst/>
          </a:prstGeom>
          <a:noFill/>
          <a:ln w="161925" cap="flat" cmpd="thickThin">
            <a:solidFill>
              <a:srgbClr val="0420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0C79880-D392-5365-F206-C8B19DE5A96D}"/>
              </a:ext>
            </a:extLst>
          </p:cNvPr>
          <p:cNvSpPr>
            <a:spLocks noGrp="1"/>
          </p:cNvSpPr>
          <p:nvPr>
            <p:ph type="title"/>
          </p:nvPr>
        </p:nvSpPr>
        <p:spPr>
          <a:xfrm>
            <a:off x="747892" y="233084"/>
            <a:ext cx="7502065" cy="1325563"/>
          </a:xfrm>
        </p:spPr>
        <p:txBody>
          <a:bodyPr>
            <a:noAutofit/>
          </a:bodyPr>
          <a:lstStyle/>
          <a:p>
            <a:r>
              <a:rPr lang="en-US" sz="6600" b="1" dirty="0">
                <a:solidFill>
                  <a:srgbClr val="042096"/>
                </a:solidFill>
                <a:latin typeface="Sitka Banner Semibold" pitchFamily="2" charset="0"/>
              </a:rPr>
              <a:t>What are we Doing?</a:t>
            </a:r>
          </a:p>
        </p:txBody>
      </p:sp>
      <p:grpSp>
        <p:nvGrpSpPr>
          <p:cNvPr id="7" name="Group 6">
            <a:extLst>
              <a:ext uri="{FF2B5EF4-FFF2-40B4-BE49-F238E27FC236}">
                <a16:creationId xmlns:a16="http://schemas.microsoft.com/office/drawing/2014/main" id="{B38AEFF2-46BA-3891-5A35-64574D6E54C7}"/>
              </a:ext>
            </a:extLst>
          </p:cNvPr>
          <p:cNvGrpSpPr/>
          <p:nvPr/>
        </p:nvGrpSpPr>
        <p:grpSpPr>
          <a:xfrm>
            <a:off x="748266" y="2027003"/>
            <a:ext cx="1441548" cy="1656952"/>
            <a:chOff x="4091093" y="719665"/>
            <a:chExt cx="4714239" cy="5418667"/>
          </a:xfrm>
          <a:effectLst>
            <a:glow rad="50800">
              <a:srgbClr val="B1894D"/>
            </a:glow>
            <a:outerShdw blurRad="50800" dist="38100" dir="2700000" algn="tl" rotWithShape="0">
              <a:prstClr val="black">
                <a:alpha val="40000"/>
              </a:prstClr>
            </a:outerShdw>
          </a:effectLst>
        </p:grpSpPr>
        <p:sp>
          <p:nvSpPr>
            <p:cNvPr id="8" name="Freeform: Shape 7">
              <a:extLst>
                <a:ext uri="{FF2B5EF4-FFF2-40B4-BE49-F238E27FC236}">
                  <a16:creationId xmlns:a16="http://schemas.microsoft.com/office/drawing/2014/main" id="{9F672824-B7DC-F1B6-70E7-99F0E0DF2E51}"/>
                </a:ext>
              </a:extLst>
            </p:cNvPr>
            <p:cNvSpPr/>
            <p:nvPr/>
          </p:nvSpPr>
          <p:spPr>
            <a:xfrm>
              <a:off x="5825066" y="3158066"/>
              <a:ext cx="2980266" cy="2980266"/>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rgbClr val="B1894D"/>
            </a:solidFill>
            <a:scene3d>
              <a:camera prst="orthographicFront"/>
              <a:lightRig rig="threePt" dir="t"/>
            </a:scene3d>
            <a:sp3d prstMaterial="dkEdge">
              <a:bevelT w="139700" h="139700" prst="divo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6" tIns="769233" rIns="670286" bIns="821355" numCol="1" spcCol="1270" anchor="ctr" anchorCtr="0">
              <a:noAutofit/>
            </a:bodyPr>
            <a:lstStyle/>
            <a:p>
              <a:pPr marL="0" lvl="0" indent="0" algn="ctr" defTabSz="2489200">
                <a:lnSpc>
                  <a:spcPct val="90000"/>
                </a:lnSpc>
                <a:spcBef>
                  <a:spcPct val="0"/>
                </a:spcBef>
                <a:spcAft>
                  <a:spcPct val="35000"/>
                </a:spcAft>
                <a:buNone/>
              </a:pPr>
              <a:endParaRPr lang="en-US" sz="5600" kern="1200" dirty="0"/>
            </a:p>
          </p:txBody>
        </p:sp>
        <p:sp>
          <p:nvSpPr>
            <p:cNvPr id="9" name="Freeform: Shape 8">
              <a:extLst>
                <a:ext uri="{FF2B5EF4-FFF2-40B4-BE49-F238E27FC236}">
                  <a16:creationId xmlns:a16="http://schemas.microsoft.com/office/drawing/2014/main" id="{2AC443A5-8E3E-B314-212E-5C3D7FF2DF66}"/>
                </a:ext>
              </a:extLst>
            </p:cNvPr>
            <p:cNvSpPr/>
            <p:nvPr/>
          </p:nvSpPr>
          <p:spPr>
            <a:xfrm>
              <a:off x="4091093" y="2453639"/>
              <a:ext cx="2167466" cy="2167466"/>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rgbClr val="B1894D"/>
            </a:solidFill>
            <a:scene3d>
              <a:camera prst="orthographicFront"/>
              <a:lightRig rig="threePt" dir="t"/>
            </a:scene3d>
            <a:sp3d prstMaterial="dkEdge">
              <a:bevelT w="139700" h="139700" prst="divo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8846" tIns="592144" rIns="588846" bIns="592144"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10" name="Freeform: Shape 9">
              <a:extLst>
                <a:ext uri="{FF2B5EF4-FFF2-40B4-BE49-F238E27FC236}">
                  <a16:creationId xmlns:a16="http://schemas.microsoft.com/office/drawing/2014/main" id="{1799403F-8EF8-8B12-DC9C-319E18564F92}"/>
                </a:ext>
              </a:extLst>
            </p:cNvPr>
            <p:cNvSpPr/>
            <p:nvPr/>
          </p:nvSpPr>
          <p:spPr>
            <a:xfrm>
              <a:off x="5066452" y="719665"/>
              <a:ext cx="2600961" cy="2600961"/>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rgbClr val="B1894D"/>
            </a:solidFill>
            <a:scene3d>
              <a:camera prst="orthographicFront"/>
              <a:lightRig rig="threePt" dir="t"/>
            </a:scene3d>
            <a:sp3d prstMaterial="dkEdge">
              <a:bevelT w="139700" h="139700" prst="divo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2687" tIns="752687" rIns="752688" bIns="752688"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grpSp>
      <p:pic>
        <p:nvPicPr>
          <p:cNvPr id="16" name="Graphic 15" descr="Clock outline">
            <a:extLst>
              <a:ext uri="{FF2B5EF4-FFF2-40B4-BE49-F238E27FC236}">
                <a16:creationId xmlns:a16="http://schemas.microsoft.com/office/drawing/2014/main" id="{EA60CAB1-123C-D759-D649-7A468AB6A6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9889" y="1603087"/>
            <a:ext cx="914400" cy="914400"/>
          </a:xfrm>
          <a:prstGeom prst="rect">
            <a:avLst/>
          </a:prstGeom>
        </p:spPr>
      </p:pic>
      <p:pic>
        <p:nvPicPr>
          <p:cNvPr id="26" name="Picture 25">
            <a:extLst>
              <a:ext uri="{FF2B5EF4-FFF2-40B4-BE49-F238E27FC236}">
                <a16:creationId xmlns:a16="http://schemas.microsoft.com/office/drawing/2014/main" id="{79431B53-13D1-291D-CF78-24A779F0B7F7}"/>
              </a:ext>
            </a:extLst>
          </p:cNvPr>
          <p:cNvPicPr>
            <a:picLocks noChangeAspect="1"/>
          </p:cNvPicPr>
          <p:nvPr/>
        </p:nvPicPr>
        <p:blipFill>
          <a:blip r:embed="rId6"/>
          <a:stretch>
            <a:fillRect/>
          </a:stretch>
        </p:blipFill>
        <p:spPr>
          <a:xfrm>
            <a:off x="1826419" y="4165429"/>
            <a:ext cx="1838325" cy="1752600"/>
          </a:xfrm>
          <a:prstGeom prst="rect">
            <a:avLst/>
          </a:prstGeom>
        </p:spPr>
      </p:pic>
      <p:sp>
        <p:nvSpPr>
          <p:cNvPr id="30" name="AutoShape 3">
            <a:extLst>
              <a:ext uri="{FF2B5EF4-FFF2-40B4-BE49-F238E27FC236}">
                <a16:creationId xmlns:a16="http://schemas.microsoft.com/office/drawing/2014/main" id="{4DBD4A4D-8542-359F-AE4B-F3E73FE564EF}"/>
              </a:ext>
            </a:extLst>
          </p:cNvPr>
          <p:cNvSpPr>
            <a:spLocks noChangeAspect="1" noChangeArrowheads="1" noTextEdit="1"/>
          </p:cNvSpPr>
          <p:nvPr/>
        </p:nvSpPr>
        <p:spPr bwMode="auto">
          <a:xfrm>
            <a:off x="8757983" y="4386174"/>
            <a:ext cx="21717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5">
            <a:extLst>
              <a:ext uri="{FF2B5EF4-FFF2-40B4-BE49-F238E27FC236}">
                <a16:creationId xmlns:a16="http://schemas.microsoft.com/office/drawing/2014/main" id="{BDED135D-D1BB-CE10-8758-CF7CC728E633}"/>
              </a:ext>
            </a:extLst>
          </p:cNvPr>
          <p:cNvSpPr>
            <a:spLocks noEditPoints="1"/>
          </p:cNvSpPr>
          <p:nvPr/>
        </p:nvSpPr>
        <p:spPr bwMode="auto">
          <a:xfrm>
            <a:off x="10316549" y="3690224"/>
            <a:ext cx="1116013" cy="1862138"/>
          </a:xfrm>
          <a:custGeom>
            <a:avLst/>
            <a:gdLst>
              <a:gd name="T0" fmla="*/ 1807 w 1866"/>
              <a:gd name="T1" fmla="*/ 417 h 2016"/>
              <a:gd name="T2" fmla="*/ 1812 w 1866"/>
              <a:gd name="T3" fmla="*/ 422 h 2016"/>
              <a:gd name="T4" fmla="*/ 1810 w 1866"/>
              <a:gd name="T5" fmla="*/ 426 h 2016"/>
              <a:gd name="T6" fmla="*/ 1808 w 1866"/>
              <a:gd name="T7" fmla="*/ 427 h 2016"/>
              <a:gd name="T8" fmla="*/ 1806 w 1866"/>
              <a:gd name="T9" fmla="*/ 426 h 2016"/>
              <a:gd name="T10" fmla="*/ 1803 w 1866"/>
              <a:gd name="T11" fmla="*/ 425 h 2016"/>
              <a:gd name="T12" fmla="*/ 1802 w 1866"/>
              <a:gd name="T13" fmla="*/ 423 h 2016"/>
              <a:gd name="T14" fmla="*/ 1803 w 1866"/>
              <a:gd name="T15" fmla="*/ 420 h 2016"/>
              <a:gd name="T16" fmla="*/ 1807 w 1866"/>
              <a:gd name="T17" fmla="*/ 417 h 2016"/>
              <a:gd name="T18" fmla="*/ 58 w 1866"/>
              <a:gd name="T19" fmla="*/ 417 h 2016"/>
              <a:gd name="T20" fmla="*/ 63 w 1866"/>
              <a:gd name="T21" fmla="*/ 421 h 2016"/>
              <a:gd name="T22" fmla="*/ 63 w 1866"/>
              <a:gd name="T23" fmla="*/ 423 h 2016"/>
              <a:gd name="T24" fmla="*/ 62 w 1866"/>
              <a:gd name="T25" fmla="*/ 425 h 2016"/>
              <a:gd name="T26" fmla="*/ 60 w 1866"/>
              <a:gd name="T27" fmla="*/ 426 h 2016"/>
              <a:gd name="T28" fmla="*/ 57 w 1866"/>
              <a:gd name="T29" fmla="*/ 427 h 2016"/>
              <a:gd name="T30" fmla="*/ 56 w 1866"/>
              <a:gd name="T31" fmla="*/ 426 h 2016"/>
              <a:gd name="T32" fmla="*/ 53 w 1866"/>
              <a:gd name="T33" fmla="*/ 422 h 2016"/>
              <a:gd name="T34" fmla="*/ 58 w 1866"/>
              <a:gd name="T35" fmla="*/ 417 h 2016"/>
              <a:gd name="T36" fmla="*/ 933 w 1866"/>
              <a:gd name="T37" fmla="*/ 0 h 2016"/>
              <a:gd name="T38" fmla="*/ 897 w 1866"/>
              <a:gd name="T39" fmla="*/ 40 h 2016"/>
              <a:gd name="T40" fmla="*/ 897 w 1866"/>
              <a:gd name="T41" fmla="*/ 405 h 2016"/>
              <a:gd name="T42" fmla="*/ 113 w 1866"/>
              <a:gd name="T43" fmla="*/ 405 h 2016"/>
              <a:gd name="T44" fmla="*/ 58 w 1866"/>
              <a:gd name="T45" fmla="*/ 365 h 2016"/>
              <a:gd name="T46" fmla="*/ 0 w 1866"/>
              <a:gd name="T47" fmla="*/ 422 h 2016"/>
              <a:gd name="T48" fmla="*/ 27 w 1866"/>
              <a:gd name="T49" fmla="*/ 470 h 2016"/>
              <a:gd name="T50" fmla="*/ 78 w 1866"/>
              <a:gd name="T51" fmla="*/ 475 h 2016"/>
              <a:gd name="T52" fmla="*/ 105 w 1866"/>
              <a:gd name="T53" fmla="*/ 455 h 2016"/>
              <a:gd name="T54" fmla="*/ 897 w 1866"/>
              <a:gd name="T55" fmla="*/ 567 h 2016"/>
              <a:gd name="T56" fmla="*/ 897 w 1866"/>
              <a:gd name="T57" fmla="*/ 1714 h 2016"/>
              <a:gd name="T58" fmla="*/ 476 w 1866"/>
              <a:gd name="T59" fmla="*/ 1860 h 2016"/>
              <a:gd name="T60" fmla="*/ 402 w 1866"/>
              <a:gd name="T61" fmla="*/ 1901 h 2016"/>
              <a:gd name="T62" fmla="*/ 402 w 1866"/>
              <a:gd name="T63" fmla="*/ 1976 h 2016"/>
              <a:gd name="T64" fmla="*/ 476 w 1866"/>
              <a:gd name="T65" fmla="*/ 2016 h 2016"/>
              <a:gd name="T66" fmla="*/ 1387 w 1866"/>
              <a:gd name="T67" fmla="*/ 2016 h 2016"/>
              <a:gd name="T68" fmla="*/ 1461 w 1866"/>
              <a:gd name="T69" fmla="*/ 1976 h 2016"/>
              <a:gd name="T70" fmla="*/ 1461 w 1866"/>
              <a:gd name="T71" fmla="*/ 1901 h 2016"/>
              <a:gd name="T72" fmla="*/ 1387 w 1866"/>
              <a:gd name="T73" fmla="*/ 1860 h 2016"/>
              <a:gd name="T74" fmla="*/ 969 w 1866"/>
              <a:gd name="T75" fmla="*/ 1713 h 2016"/>
              <a:gd name="T76" fmla="*/ 969 w 1866"/>
              <a:gd name="T77" fmla="*/ 567 h 2016"/>
              <a:gd name="T78" fmla="*/ 1760 w 1866"/>
              <a:gd name="T79" fmla="*/ 455 h 2016"/>
              <a:gd name="T80" fmla="*/ 1788 w 1866"/>
              <a:gd name="T81" fmla="*/ 475 h 2016"/>
              <a:gd name="T82" fmla="*/ 1839 w 1866"/>
              <a:gd name="T83" fmla="*/ 470 h 2016"/>
              <a:gd name="T84" fmla="*/ 1866 w 1866"/>
              <a:gd name="T85" fmla="*/ 422 h 2016"/>
              <a:gd name="T86" fmla="*/ 1807 w 1866"/>
              <a:gd name="T87" fmla="*/ 365 h 2016"/>
              <a:gd name="T88" fmla="*/ 1752 w 1866"/>
              <a:gd name="T89" fmla="*/ 405 h 2016"/>
              <a:gd name="T90" fmla="*/ 969 w 1866"/>
              <a:gd name="T91" fmla="*/ 405 h 2016"/>
              <a:gd name="T92" fmla="*/ 969 w 1866"/>
              <a:gd name="T93" fmla="*/ 40 h 2016"/>
              <a:gd name="T94" fmla="*/ 933 w 1866"/>
              <a:gd name="T95"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6" h="2016">
                <a:moveTo>
                  <a:pt x="1807" y="417"/>
                </a:moveTo>
                <a:cubicBezTo>
                  <a:pt x="1810" y="417"/>
                  <a:pt x="1812" y="419"/>
                  <a:pt x="1812" y="422"/>
                </a:cubicBezTo>
                <a:cubicBezTo>
                  <a:pt x="1812" y="424"/>
                  <a:pt x="1811" y="425"/>
                  <a:pt x="1810" y="426"/>
                </a:cubicBezTo>
                <a:lnTo>
                  <a:pt x="1808" y="427"/>
                </a:lnTo>
                <a:lnTo>
                  <a:pt x="1806" y="426"/>
                </a:lnTo>
                <a:cubicBezTo>
                  <a:pt x="1805" y="426"/>
                  <a:pt x="1804" y="425"/>
                  <a:pt x="1803" y="425"/>
                </a:cubicBezTo>
                <a:lnTo>
                  <a:pt x="1802" y="423"/>
                </a:lnTo>
                <a:lnTo>
                  <a:pt x="1803" y="420"/>
                </a:lnTo>
                <a:cubicBezTo>
                  <a:pt x="1803" y="420"/>
                  <a:pt x="1804" y="417"/>
                  <a:pt x="1807" y="417"/>
                </a:cubicBezTo>
                <a:close/>
                <a:moveTo>
                  <a:pt x="58" y="417"/>
                </a:moveTo>
                <a:cubicBezTo>
                  <a:pt x="61" y="417"/>
                  <a:pt x="62" y="420"/>
                  <a:pt x="63" y="421"/>
                </a:cubicBezTo>
                <a:lnTo>
                  <a:pt x="63" y="423"/>
                </a:lnTo>
                <a:lnTo>
                  <a:pt x="62" y="425"/>
                </a:lnTo>
                <a:cubicBezTo>
                  <a:pt x="61" y="425"/>
                  <a:pt x="61" y="426"/>
                  <a:pt x="60" y="426"/>
                </a:cubicBezTo>
                <a:lnTo>
                  <a:pt x="57" y="427"/>
                </a:lnTo>
                <a:lnTo>
                  <a:pt x="56" y="426"/>
                </a:lnTo>
                <a:cubicBezTo>
                  <a:pt x="55" y="425"/>
                  <a:pt x="53" y="424"/>
                  <a:pt x="53" y="422"/>
                </a:cubicBezTo>
                <a:cubicBezTo>
                  <a:pt x="53" y="419"/>
                  <a:pt x="55" y="417"/>
                  <a:pt x="58" y="417"/>
                </a:cubicBezTo>
                <a:close/>
                <a:moveTo>
                  <a:pt x="933" y="0"/>
                </a:moveTo>
                <a:cubicBezTo>
                  <a:pt x="913" y="0"/>
                  <a:pt x="897" y="18"/>
                  <a:pt x="897" y="40"/>
                </a:cubicBezTo>
                <a:lnTo>
                  <a:pt x="897" y="405"/>
                </a:lnTo>
                <a:lnTo>
                  <a:pt x="113" y="405"/>
                </a:lnTo>
                <a:cubicBezTo>
                  <a:pt x="106" y="382"/>
                  <a:pt x="84" y="365"/>
                  <a:pt x="58" y="365"/>
                </a:cubicBezTo>
                <a:cubicBezTo>
                  <a:pt x="26" y="365"/>
                  <a:pt x="0" y="390"/>
                  <a:pt x="0" y="422"/>
                </a:cubicBezTo>
                <a:cubicBezTo>
                  <a:pt x="0" y="442"/>
                  <a:pt x="10" y="460"/>
                  <a:pt x="27" y="470"/>
                </a:cubicBezTo>
                <a:cubicBezTo>
                  <a:pt x="42" y="478"/>
                  <a:pt x="60" y="480"/>
                  <a:pt x="78" y="475"/>
                </a:cubicBezTo>
                <a:cubicBezTo>
                  <a:pt x="89" y="472"/>
                  <a:pt x="98" y="465"/>
                  <a:pt x="105" y="455"/>
                </a:cubicBezTo>
                <a:lnTo>
                  <a:pt x="897" y="567"/>
                </a:lnTo>
                <a:lnTo>
                  <a:pt x="897" y="1714"/>
                </a:lnTo>
                <a:lnTo>
                  <a:pt x="476" y="1860"/>
                </a:lnTo>
                <a:cubicBezTo>
                  <a:pt x="435" y="1860"/>
                  <a:pt x="402" y="1879"/>
                  <a:pt x="402" y="1901"/>
                </a:cubicBezTo>
                <a:lnTo>
                  <a:pt x="402" y="1976"/>
                </a:lnTo>
                <a:cubicBezTo>
                  <a:pt x="402" y="1998"/>
                  <a:pt x="435" y="2016"/>
                  <a:pt x="476" y="2016"/>
                </a:cubicBezTo>
                <a:lnTo>
                  <a:pt x="1387" y="2016"/>
                </a:lnTo>
                <a:cubicBezTo>
                  <a:pt x="1428" y="2016"/>
                  <a:pt x="1461" y="1998"/>
                  <a:pt x="1461" y="1976"/>
                </a:cubicBezTo>
                <a:lnTo>
                  <a:pt x="1461" y="1901"/>
                </a:lnTo>
                <a:cubicBezTo>
                  <a:pt x="1461" y="1879"/>
                  <a:pt x="1428" y="1860"/>
                  <a:pt x="1387" y="1860"/>
                </a:cubicBezTo>
                <a:lnTo>
                  <a:pt x="969" y="1713"/>
                </a:lnTo>
                <a:lnTo>
                  <a:pt x="969" y="567"/>
                </a:lnTo>
                <a:lnTo>
                  <a:pt x="1760" y="455"/>
                </a:lnTo>
                <a:cubicBezTo>
                  <a:pt x="1767" y="465"/>
                  <a:pt x="1777" y="472"/>
                  <a:pt x="1788" y="475"/>
                </a:cubicBezTo>
                <a:cubicBezTo>
                  <a:pt x="1805" y="481"/>
                  <a:pt x="1823" y="479"/>
                  <a:pt x="1839" y="470"/>
                </a:cubicBezTo>
                <a:cubicBezTo>
                  <a:pt x="1855" y="460"/>
                  <a:pt x="1866" y="442"/>
                  <a:pt x="1866" y="422"/>
                </a:cubicBezTo>
                <a:cubicBezTo>
                  <a:pt x="1866" y="390"/>
                  <a:pt x="1840" y="365"/>
                  <a:pt x="1807" y="365"/>
                </a:cubicBezTo>
                <a:cubicBezTo>
                  <a:pt x="1781" y="365"/>
                  <a:pt x="1759" y="382"/>
                  <a:pt x="1752" y="405"/>
                </a:cubicBezTo>
                <a:lnTo>
                  <a:pt x="969" y="405"/>
                </a:lnTo>
                <a:lnTo>
                  <a:pt x="969" y="40"/>
                </a:lnTo>
                <a:cubicBezTo>
                  <a:pt x="969" y="18"/>
                  <a:pt x="952" y="0"/>
                  <a:pt x="933" y="0"/>
                </a:cubicBezTo>
                <a:close/>
              </a:path>
            </a:pathLst>
          </a:custGeom>
          <a:solidFill>
            <a:srgbClr val="B1894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
            <a:extLst>
              <a:ext uri="{FF2B5EF4-FFF2-40B4-BE49-F238E27FC236}">
                <a16:creationId xmlns:a16="http://schemas.microsoft.com/office/drawing/2014/main" id="{C8BA1128-BE34-852E-EA26-D02F0818612F}"/>
              </a:ext>
            </a:extLst>
          </p:cNvPr>
          <p:cNvSpPr>
            <a:spLocks noEditPoints="1"/>
          </p:cNvSpPr>
          <p:nvPr/>
        </p:nvSpPr>
        <p:spPr bwMode="auto">
          <a:xfrm>
            <a:off x="10311857" y="3690224"/>
            <a:ext cx="1116013" cy="1862138"/>
          </a:xfrm>
          <a:custGeom>
            <a:avLst/>
            <a:gdLst>
              <a:gd name="T0" fmla="*/ 1807 w 1866"/>
              <a:gd name="T1" fmla="*/ 417 h 2016"/>
              <a:gd name="T2" fmla="*/ 1812 w 1866"/>
              <a:gd name="T3" fmla="*/ 422 h 2016"/>
              <a:gd name="T4" fmla="*/ 1810 w 1866"/>
              <a:gd name="T5" fmla="*/ 426 h 2016"/>
              <a:gd name="T6" fmla="*/ 1808 w 1866"/>
              <a:gd name="T7" fmla="*/ 427 h 2016"/>
              <a:gd name="T8" fmla="*/ 1806 w 1866"/>
              <a:gd name="T9" fmla="*/ 426 h 2016"/>
              <a:gd name="T10" fmla="*/ 1803 w 1866"/>
              <a:gd name="T11" fmla="*/ 425 h 2016"/>
              <a:gd name="T12" fmla="*/ 1802 w 1866"/>
              <a:gd name="T13" fmla="*/ 423 h 2016"/>
              <a:gd name="T14" fmla="*/ 1803 w 1866"/>
              <a:gd name="T15" fmla="*/ 420 h 2016"/>
              <a:gd name="T16" fmla="*/ 1807 w 1866"/>
              <a:gd name="T17" fmla="*/ 417 h 2016"/>
              <a:gd name="T18" fmla="*/ 58 w 1866"/>
              <a:gd name="T19" fmla="*/ 417 h 2016"/>
              <a:gd name="T20" fmla="*/ 63 w 1866"/>
              <a:gd name="T21" fmla="*/ 421 h 2016"/>
              <a:gd name="T22" fmla="*/ 63 w 1866"/>
              <a:gd name="T23" fmla="*/ 423 h 2016"/>
              <a:gd name="T24" fmla="*/ 62 w 1866"/>
              <a:gd name="T25" fmla="*/ 425 h 2016"/>
              <a:gd name="T26" fmla="*/ 60 w 1866"/>
              <a:gd name="T27" fmla="*/ 426 h 2016"/>
              <a:gd name="T28" fmla="*/ 57 w 1866"/>
              <a:gd name="T29" fmla="*/ 427 h 2016"/>
              <a:gd name="T30" fmla="*/ 56 w 1866"/>
              <a:gd name="T31" fmla="*/ 426 h 2016"/>
              <a:gd name="T32" fmla="*/ 53 w 1866"/>
              <a:gd name="T33" fmla="*/ 422 h 2016"/>
              <a:gd name="T34" fmla="*/ 58 w 1866"/>
              <a:gd name="T35" fmla="*/ 417 h 2016"/>
              <a:gd name="T36" fmla="*/ 933 w 1866"/>
              <a:gd name="T37" fmla="*/ 0 h 2016"/>
              <a:gd name="T38" fmla="*/ 897 w 1866"/>
              <a:gd name="T39" fmla="*/ 40 h 2016"/>
              <a:gd name="T40" fmla="*/ 897 w 1866"/>
              <a:gd name="T41" fmla="*/ 405 h 2016"/>
              <a:gd name="T42" fmla="*/ 113 w 1866"/>
              <a:gd name="T43" fmla="*/ 405 h 2016"/>
              <a:gd name="T44" fmla="*/ 58 w 1866"/>
              <a:gd name="T45" fmla="*/ 365 h 2016"/>
              <a:gd name="T46" fmla="*/ 0 w 1866"/>
              <a:gd name="T47" fmla="*/ 422 h 2016"/>
              <a:gd name="T48" fmla="*/ 27 w 1866"/>
              <a:gd name="T49" fmla="*/ 470 h 2016"/>
              <a:gd name="T50" fmla="*/ 78 w 1866"/>
              <a:gd name="T51" fmla="*/ 475 h 2016"/>
              <a:gd name="T52" fmla="*/ 105 w 1866"/>
              <a:gd name="T53" fmla="*/ 455 h 2016"/>
              <a:gd name="T54" fmla="*/ 897 w 1866"/>
              <a:gd name="T55" fmla="*/ 567 h 2016"/>
              <a:gd name="T56" fmla="*/ 897 w 1866"/>
              <a:gd name="T57" fmla="*/ 1714 h 2016"/>
              <a:gd name="T58" fmla="*/ 476 w 1866"/>
              <a:gd name="T59" fmla="*/ 1860 h 2016"/>
              <a:gd name="T60" fmla="*/ 402 w 1866"/>
              <a:gd name="T61" fmla="*/ 1901 h 2016"/>
              <a:gd name="T62" fmla="*/ 402 w 1866"/>
              <a:gd name="T63" fmla="*/ 1976 h 2016"/>
              <a:gd name="T64" fmla="*/ 476 w 1866"/>
              <a:gd name="T65" fmla="*/ 2016 h 2016"/>
              <a:gd name="T66" fmla="*/ 1387 w 1866"/>
              <a:gd name="T67" fmla="*/ 2016 h 2016"/>
              <a:gd name="T68" fmla="*/ 1461 w 1866"/>
              <a:gd name="T69" fmla="*/ 1976 h 2016"/>
              <a:gd name="T70" fmla="*/ 1461 w 1866"/>
              <a:gd name="T71" fmla="*/ 1901 h 2016"/>
              <a:gd name="T72" fmla="*/ 1387 w 1866"/>
              <a:gd name="T73" fmla="*/ 1860 h 2016"/>
              <a:gd name="T74" fmla="*/ 969 w 1866"/>
              <a:gd name="T75" fmla="*/ 1713 h 2016"/>
              <a:gd name="T76" fmla="*/ 969 w 1866"/>
              <a:gd name="T77" fmla="*/ 567 h 2016"/>
              <a:gd name="T78" fmla="*/ 1760 w 1866"/>
              <a:gd name="T79" fmla="*/ 455 h 2016"/>
              <a:gd name="T80" fmla="*/ 1788 w 1866"/>
              <a:gd name="T81" fmla="*/ 475 h 2016"/>
              <a:gd name="T82" fmla="*/ 1839 w 1866"/>
              <a:gd name="T83" fmla="*/ 470 h 2016"/>
              <a:gd name="T84" fmla="*/ 1866 w 1866"/>
              <a:gd name="T85" fmla="*/ 422 h 2016"/>
              <a:gd name="T86" fmla="*/ 1807 w 1866"/>
              <a:gd name="T87" fmla="*/ 365 h 2016"/>
              <a:gd name="T88" fmla="*/ 1752 w 1866"/>
              <a:gd name="T89" fmla="*/ 405 h 2016"/>
              <a:gd name="T90" fmla="*/ 969 w 1866"/>
              <a:gd name="T91" fmla="*/ 405 h 2016"/>
              <a:gd name="T92" fmla="*/ 969 w 1866"/>
              <a:gd name="T93" fmla="*/ 40 h 2016"/>
              <a:gd name="T94" fmla="*/ 933 w 1866"/>
              <a:gd name="T95"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6" h="2016">
                <a:moveTo>
                  <a:pt x="1807" y="417"/>
                </a:moveTo>
                <a:cubicBezTo>
                  <a:pt x="1810" y="417"/>
                  <a:pt x="1812" y="419"/>
                  <a:pt x="1812" y="422"/>
                </a:cubicBezTo>
                <a:cubicBezTo>
                  <a:pt x="1812" y="424"/>
                  <a:pt x="1811" y="425"/>
                  <a:pt x="1810" y="426"/>
                </a:cubicBezTo>
                <a:lnTo>
                  <a:pt x="1808" y="427"/>
                </a:lnTo>
                <a:lnTo>
                  <a:pt x="1806" y="426"/>
                </a:lnTo>
                <a:cubicBezTo>
                  <a:pt x="1805" y="426"/>
                  <a:pt x="1804" y="425"/>
                  <a:pt x="1803" y="425"/>
                </a:cubicBezTo>
                <a:lnTo>
                  <a:pt x="1802" y="423"/>
                </a:lnTo>
                <a:lnTo>
                  <a:pt x="1803" y="420"/>
                </a:lnTo>
                <a:cubicBezTo>
                  <a:pt x="1803" y="420"/>
                  <a:pt x="1804" y="417"/>
                  <a:pt x="1807" y="417"/>
                </a:cubicBezTo>
                <a:close/>
                <a:moveTo>
                  <a:pt x="58" y="417"/>
                </a:moveTo>
                <a:cubicBezTo>
                  <a:pt x="61" y="417"/>
                  <a:pt x="62" y="420"/>
                  <a:pt x="63" y="421"/>
                </a:cubicBezTo>
                <a:lnTo>
                  <a:pt x="63" y="423"/>
                </a:lnTo>
                <a:lnTo>
                  <a:pt x="62" y="425"/>
                </a:lnTo>
                <a:cubicBezTo>
                  <a:pt x="61" y="425"/>
                  <a:pt x="61" y="426"/>
                  <a:pt x="60" y="426"/>
                </a:cubicBezTo>
                <a:lnTo>
                  <a:pt x="57" y="427"/>
                </a:lnTo>
                <a:lnTo>
                  <a:pt x="56" y="426"/>
                </a:lnTo>
                <a:cubicBezTo>
                  <a:pt x="55" y="425"/>
                  <a:pt x="53" y="424"/>
                  <a:pt x="53" y="422"/>
                </a:cubicBezTo>
                <a:cubicBezTo>
                  <a:pt x="53" y="419"/>
                  <a:pt x="55" y="417"/>
                  <a:pt x="58" y="417"/>
                </a:cubicBezTo>
                <a:close/>
                <a:moveTo>
                  <a:pt x="933" y="0"/>
                </a:moveTo>
                <a:cubicBezTo>
                  <a:pt x="913" y="0"/>
                  <a:pt x="897" y="18"/>
                  <a:pt x="897" y="40"/>
                </a:cubicBezTo>
                <a:lnTo>
                  <a:pt x="897" y="405"/>
                </a:lnTo>
                <a:lnTo>
                  <a:pt x="113" y="405"/>
                </a:lnTo>
                <a:cubicBezTo>
                  <a:pt x="106" y="382"/>
                  <a:pt x="84" y="365"/>
                  <a:pt x="58" y="365"/>
                </a:cubicBezTo>
                <a:cubicBezTo>
                  <a:pt x="26" y="365"/>
                  <a:pt x="0" y="390"/>
                  <a:pt x="0" y="422"/>
                </a:cubicBezTo>
                <a:cubicBezTo>
                  <a:pt x="0" y="442"/>
                  <a:pt x="10" y="460"/>
                  <a:pt x="27" y="470"/>
                </a:cubicBezTo>
                <a:cubicBezTo>
                  <a:pt x="42" y="478"/>
                  <a:pt x="60" y="480"/>
                  <a:pt x="78" y="475"/>
                </a:cubicBezTo>
                <a:cubicBezTo>
                  <a:pt x="89" y="472"/>
                  <a:pt x="98" y="465"/>
                  <a:pt x="105" y="455"/>
                </a:cubicBezTo>
                <a:lnTo>
                  <a:pt x="897" y="567"/>
                </a:lnTo>
                <a:lnTo>
                  <a:pt x="897" y="1714"/>
                </a:lnTo>
                <a:lnTo>
                  <a:pt x="476" y="1860"/>
                </a:lnTo>
                <a:cubicBezTo>
                  <a:pt x="435" y="1860"/>
                  <a:pt x="402" y="1879"/>
                  <a:pt x="402" y="1901"/>
                </a:cubicBezTo>
                <a:lnTo>
                  <a:pt x="402" y="1976"/>
                </a:lnTo>
                <a:cubicBezTo>
                  <a:pt x="402" y="1998"/>
                  <a:pt x="435" y="2016"/>
                  <a:pt x="476" y="2016"/>
                </a:cubicBezTo>
                <a:lnTo>
                  <a:pt x="1387" y="2016"/>
                </a:lnTo>
                <a:cubicBezTo>
                  <a:pt x="1428" y="2016"/>
                  <a:pt x="1461" y="1998"/>
                  <a:pt x="1461" y="1976"/>
                </a:cubicBezTo>
                <a:lnTo>
                  <a:pt x="1461" y="1901"/>
                </a:lnTo>
                <a:cubicBezTo>
                  <a:pt x="1461" y="1879"/>
                  <a:pt x="1428" y="1860"/>
                  <a:pt x="1387" y="1860"/>
                </a:cubicBezTo>
                <a:lnTo>
                  <a:pt x="969" y="1713"/>
                </a:lnTo>
                <a:lnTo>
                  <a:pt x="969" y="567"/>
                </a:lnTo>
                <a:lnTo>
                  <a:pt x="1760" y="455"/>
                </a:lnTo>
                <a:cubicBezTo>
                  <a:pt x="1767" y="465"/>
                  <a:pt x="1777" y="472"/>
                  <a:pt x="1788" y="475"/>
                </a:cubicBezTo>
                <a:cubicBezTo>
                  <a:pt x="1805" y="481"/>
                  <a:pt x="1823" y="479"/>
                  <a:pt x="1839" y="470"/>
                </a:cubicBezTo>
                <a:cubicBezTo>
                  <a:pt x="1855" y="460"/>
                  <a:pt x="1866" y="442"/>
                  <a:pt x="1866" y="422"/>
                </a:cubicBezTo>
                <a:cubicBezTo>
                  <a:pt x="1866" y="390"/>
                  <a:pt x="1840" y="365"/>
                  <a:pt x="1807" y="365"/>
                </a:cubicBezTo>
                <a:cubicBezTo>
                  <a:pt x="1781" y="365"/>
                  <a:pt x="1759" y="382"/>
                  <a:pt x="1752" y="405"/>
                </a:cubicBezTo>
                <a:lnTo>
                  <a:pt x="969" y="405"/>
                </a:lnTo>
                <a:lnTo>
                  <a:pt x="969" y="40"/>
                </a:lnTo>
                <a:cubicBezTo>
                  <a:pt x="969" y="18"/>
                  <a:pt x="952" y="0"/>
                  <a:pt x="933"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4636DC7D-E97E-313F-B4D8-6DE655471B94}"/>
              </a:ext>
            </a:extLst>
          </p:cNvPr>
          <p:cNvSpPr>
            <a:spLocks noEditPoints="1"/>
          </p:cNvSpPr>
          <p:nvPr/>
        </p:nvSpPr>
        <p:spPr bwMode="auto">
          <a:xfrm>
            <a:off x="10066011" y="4402473"/>
            <a:ext cx="1606550" cy="187325"/>
          </a:xfrm>
          <a:custGeom>
            <a:avLst/>
            <a:gdLst>
              <a:gd name="T0" fmla="*/ 0 w 2688"/>
              <a:gd name="T1" fmla="*/ 20 h 311"/>
              <a:gd name="T2" fmla="*/ 871 w 2688"/>
              <a:gd name="T3" fmla="*/ 97 h 311"/>
              <a:gd name="T4" fmla="*/ 950 w 2688"/>
              <a:gd name="T5" fmla="*/ 20 h 311"/>
              <a:gd name="T6" fmla="*/ 950 w 2688"/>
              <a:gd name="T7" fmla="*/ 0 h 311"/>
              <a:gd name="T8" fmla="*/ 0 w 2688"/>
              <a:gd name="T9" fmla="*/ 0 h 311"/>
              <a:gd name="T10" fmla="*/ 0 w 2688"/>
              <a:gd name="T11" fmla="*/ 20 h 311"/>
              <a:gd name="T12" fmla="*/ 1738 w 2688"/>
              <a:gd name="T13" fmla="*/ 20 h 311"/>
              <a:gd name="T14" fmla="*/ 2609 w 2688"/>
              <a:gd name="T15" fmla="*/ 97 h 311"/>
              <a:gd name="T16" fmla="*/ 2688 w 2688"/>
              <a:gd name="T17" fmla="*/ 20 h 311"/>
              <a:gd name="T18" fmla="*/ 2688 w 2688"/>
              <a:gd name="T19" fmla="*/ 0 h 311"/>
              <a:gd name="T20" fmla="*/ 1738 w 2688"/>
              <a:gd name="T21" fmla="*/ 0 h 311"/>
              <a:gd name="T22" fmla="*/ 1738 w 2688"/>
              <a:gd name="T23" fmla="*/ 2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8" h="311">
                <a:moveTo>
                  <a:pt x="0" y="20"/>
                </a:moveTo>
                <a:cubicBezTo>
                  <a:pt x="219" y="276"/>
                  <a:pt x="609" y="311"/>
                  <a:pt x="871" y="97"/>
                </a:cubicBezTo>
                <a:cubicBezTo>
                  <a:pt x="900" y="74"/>
                  <a:pt x="926" y="48"/>
                  <a:pt x="950" y="20"/>
                </a:cubicBezTo>
                <a:lnTo>
                  <a:pt x="950" y="0"/>
                </a:lnTo>
                <a:lnTo>
                  <a:pt x="0" y="0"/>
                </a:lnTo>
                <a:lnTo>
                  <a:pt x="0" y="20"/>
                </a:lnTo>
                <a:close/>
                <a:moveTo>
                  <a:pt x="1738" y="20"/>
                </a:moveTo>
                <a:cubicBezTo>
                  <a:pt x="1957" y="276"/>
                  <a:pt x="2347" y="311"/>
                  <a:pt x="2609" y="97"/>
                </a:cubicBezTo>
                <a:cubicBezTo>
                  <a:pt x="2638" y="74"/>
                  <a:pt x="2664" y="48"/>
                  <a:pt x="2688" y="20"/>
                </a:cubicBezTo>
                <a:lnTo>
                  <a:pt x="2688" y="0"/>
                </a:lnTo>
                <a:lnTo>
                  <a:pt x="1738" y="0"/>
                </a:lnTo>
                <a:lnTo>
                  <a:pt x="1738" y="20"/>
                </a:lnTo>
                <a:close/>
              </a:path>
            </a:pathLst>
          </a:custGeom>
          <a:solidFill>
            <a:srgbClr val="0528B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
            <a:extLst>
              <a:ext uri="{FF2B5EF4-FFF2-40B4-BE49-F238E27FC236}">
                <a16:creationId xmlns:a16="http://schemas.microsoft.com/office/drawing/2014/main" id="{4329F613-D98A-70A9-5587-DCE70644A954}"/>
              </a:ext>
            </a:extLst>
          </p:cNvPr>
          <p:cNvSpPr>
            <a:spLocks noEditPoints="1"/>
          </p:cNvSpPr>
          <p:nvPr/>
        </p:nvSpPr>
        <p:spPr bwMode="auto">
          <a:xfrm>
            <a:off x="10066011" y="4115135"/>
            <a:ext cx="1606550" cy="474663"/>
          </a:xfrm>
          <a:custGeom>
            <a:avLst/>
            <a:gdLst>
              <a:gd name="T0" fmla="*/ 0 w 2688"/>
              <a:gd name="T1" fmla="*/ 499 h 790"/>
              <a:gd name="T2" fmla="*/ 871 w 2688"/>
              <a:gd name="T3" fmla="*/ 576 h 790"/>
              <a:gd name="T4" fmla="*/ 950 w 2688"/>
              <a:gd name="T5" fmla="*/ 499 h 790"/>
              <a:gd name="T6" fmla="*/ 950 w 2688"/>
              <a:gd name="T7" fmla="*/ 479 h 790"/>
              <a:gd name="T8" fmla="*/ 0 w 2688"/>
              <a:gd name="T9" fmla="*/ 479 h 790"/>
              <a:gd name="T10" fmla="*/ 0 w 2688"/>
              <a:gd name="T11" fmla="*/ 499 h 790"/>
              <a:gd name="T12" fmla="*/ 1738 w 2688"/>
              <a:gd name="T13" fmla="*/ 499 h 790"/>
              <a:gd name="T14" fmla="*/ 2609 w 2688"/>
              <a:gd name="T15" fmla="*/ 576 h 790"/>
              <a:gd name="T16" fmla="*/ 2688 w 2688"/>
              <a:gd name="T17" fmla="*/ 499 h 790"/>
              <a:gd name="T18" fmla="*/ 2688 w 2688"/>
              <a:gd name="T19" fmla="*/ 479 h 790"/>
              <a:gd name="T20" fmla="*/ 1738 w 2688"/>
              <a:gd name="T21" fmla="*/ 479 h 790"/>
              <a:gd name="T22" fmla="*/ 1738 w 2688"/>
              <a:gd name="T23" fmla="*/ 499 h 790"/>
              <a:gd name="T24" fmla="*/ 2688 w 2688"/>
              <a:gd name="T25" fmla="*/ 479 h 790"/>
              <a:gd name="T26" fmla="*/ 2226 w 2688"/>
              <a:gd name="T27" fmla="*/ 0 h 790"/>
              <a:gd name="T28" fmla="*/ 1738 w 2688"/>
              <a:gd name="T29" fmla="*/ 479 h 790"/>
              <a:gd name="T30" fmla="*/ 2189 w 2688"/>
              <a:gd name="T31" fmla="*/ 44 h 790"/>
              <a:gd name="T32" fmla="*/ 950 w 2688"/>
              <a:gd name="T33" fmla="*/ 479 h 790"/>
              <a:gd name="T34" fmla="*/ 504 w 2688"/>
              <a:gd name="T35" fmla="*/ 46 h 790"/>
              <a:gd name="T36" fmla="*/ 0 w 2688"/>
              <a:gd name="T37" fmla="*/ 479 h 790"/>
              <a:gd name="T38" fmla="*/ 472 w 2688"/>
              <a:gd name="T39" fmla="*/ 3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8" h="790">
                <a:moveTo>
                  <a:pt x="0" y="499"/>
                </a:moveTo>
                <a:cubicBezTo>
                  <a:pt x="219" y="755"/>
                  <a:pt x="609" y="790"/>
                  <a:pt x="871" y="576"/>
                </a:cubicBezTo>
                <a:cubicBezTo>
                  <a:pt x="900" y="553"/>
                  <a:pt x="926" y="527"/>
                  <a:pt x="950" y="499"/>
                </a:cubicBezTo>
                <a:lnTo>
                  <a:pt x="950" y="479"/>
                </a:lnTo>
                <a:lnTo>
                  <a:pt x="0" y="479"/>
                </a:lnTo>
                <a:lnTo>
                  <a:pt x="0" y="499"/>
                </a:lnTo>
                <a:close/>
                <a:moveTo>
                  <a:pt x="1738" y="499"/>
                </a:moveTo>
                <a:cubicBezTo>
                  <a:pt x="1957" y="755"/>
                  <a:pt x="2347" y="790"/>
                  <a:pt x="2609" y="576"/>
                </a:cubicBezTo>
                <a:cubicBezTo>
                  <a:pt x="2638" y="553"/>
                  <a:pt x="2664" y="527"/>
                  <a:pt x="2688" y="499"/>
                </a:cubicBezTo>
                <a:lnTo>
                  <a:pt x="2688" y="479"/>
                </a:lnTo>
                <a:lnTo>
                  <a:pt x="1738" y="479"/>
                </a:lnTo>
                <a:lnTo>
                  <a:pt x="1738" y="499"/>
                </a:lnTo>
                <a:close/>
                <a:moveTo>
                  <a:pt x="2688" y="479"/>
                </a:moveTo>
                <a:lnTo>
                  <a:pt x="2226" y="0"/>
                </a:lnTo>
                <a:moveTo>
                  <a:pt x="1738" y="479"/>
                </a:moveTo>
                <a:lnTo>
                  <a:pt x="2189" y="44"/>
                </a:lnTo>
                <a:moveTo>
                  <a:pt x="950" y="479"/>
                </a:moveTo>
                <a:lnTo>
                  <a:pt x="504" y="46"/>
                </a:lnTo>
                <a:moveTo>
                  <a:pt x="0" y="479"/>
                </a:moveTo>
                <a:lnTo>
                  <a:pt x="472" y="3"/>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Rectangle 65">
            <a:extLst>
              <a:ext uri="{FF2B5EF4-FFF2-40B4-BE49-F238E27FC236}">
                <a16:creationId xmlns:a16="http://schemas.microsoft.com/office/drawing/2014/main" id="{0FC4FBEB-2979-4BBD-97D9-EF4C20280A33}"/>
              </a:ext>
            </a:extLst>
          </p:cNvPr>
          <p:cNvSpPr>
            <a:spLocks noChangeArrowheads="1"/>
          </p:cNvSpPr>
          <p:nvPr/>
        </p:nvSpPr>
        <p:spPr bwMode="auto">
          <a:xfrm>
            <a:off x="9524396" y="5066632"/>
            <a:ext cx="698500"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66">
            <a:extLst>
              <a:ext uri="{FF2B5EF4-FFF2-40B4-BE49-F238E27FC236}">
                <a16:creationId xmlns:a16="http://schemas.microsoft.com/office/drawing/2014/main" id="{921B110D-6F7D-E163-A31E-FFCD789E357D}"/>
              </a:ext>
            </a:extLst>
          </p:cNvPr>
          <p:cNvSpPr>
            <a:spLocks noChangeArrowheads="1"/>
          </p:cNvSpPr>
          <p:nvPr/>
        </p:nvSpPr>
        <p:spPr bwMode="auto">
          <a:xfrm>
            <a:off x="9530600" y="5041729"/>
            <a:ext cx="698500" cy="19050"/>
          </a:xfrm>
          <a:prstGeom prst="rect">
            <a:avLst/>
          </a:prstGeom>
          <a:solidFill>
            <a:srgbClr val="FE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67">
            <a:extLst>
              <a:ext uri="{FF2B5EF4-FFF2-40B4-BE49-F238E27FC236}">
                <a16:creationId xmlns:a16="http://schemas.microsoft.com/office/drawing/2014/main" id="{5E91596B-BCCF-36BD-DF35-457D31C34BB6}"/>
              </a:ext>
            </a:extLst>
          </p:cNvPr>
          <p:cNvSpPr>
            <a:spLocks noChangeArrowheads="1"/>
          </p:cNvSpPr>
          <p:nvPr/>
        </p:nvSpPr>
        <p:spPr bwMode="auto">
          <a:xfrm>
            <a:off x="9532353" y="5061583"/>
            <a:ext cx="698500" cy="9525"/>
          </a:xfrm>
          <a:prstGeom prst="rect">
            <a:avLst/>
          </a:prstGeom>
          <a:solidFill>
            <a:srgbClr val="FE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06">
            <a:extLst>
              <a:ext uri="{FF2B5EF4-FFF2-40B4-BE49-F238E27FC236}">
                <a16:creationId xmlns:a16="http://schemas.microsoft.com/office/drawing/2014/main" id="{8C18C7C6-F3FB-94C9-05FA-503BC41BF289}"/>
              </a:ext>
            </a:extLst>
          </p:cNvPr>
          <p:cNvSpPr>
            <a:spLocks/>
          </p:cNvSpPr>
          <p:nvPr/>
        </p:nvSpPr>
        <p:spPr bwMode="auto">
          <a:xfrm>
            <a:off x="9546529" y="5080081"/>
            <a:ext cx="681038" cy="438150"/>
          </a:xfrm>
          <a:custGeom>
            <a:avLst/>
            <a:gdLst>
              <a:gd name="T0" fmla="*/ 429 w 429"/>
              <a:gd name="T1" fmla="*/ 94 h 276"/>
              <a:gd name="T2" fmla="*/ 268 w 429"/>
              <a:gd name="T3" fmla="*/ 0 h 276"/>
              <a:gd name="T4" fmla="*/ 0 w 429"/>
              <a:gd name="T5" fmla="*/ 155 h 276"/>
              <a:gd name="T6" fmla="*/ 207 w 429"/>
              <a:gd name="T7" fmla="*/ 276 h 276"/>
              <a:gd name="T8" fmla="*/ 409 w 429"/>
              <a:gd name="T9" fmla="*/ 159 h 276"/>
              <a:gd name="T10" fmla="*/ 429 w 429"/>
              <a:gd name="T11" fmla="*/ 94 h 276"/>
            </a:gdLst>
            <a:ahLst/>
            <a:cxnLst>
              <a:cxn ang="0">
                <a:pos x="T0" y="T1"/>
              </a:cxn>
              <a:cxn ang="0">
                <a:pos x="T2" y="T3"/>
              </a:cxn>
              <a:cxn ang="0">
                <a:pos x="T4" y="T5"/>
              </a:cxn>
              <a:cxn ang="0">
                <a:pos x="T6" y="T7"/>
              </a:cxn>
              <a:cxn ang="0">
                <a:pos x="T8" y="T9"/>
              </a:cxn>
              <a:cxn ang="0">
                <a:pos x="T10" y="T11"/>
              </a:cxn>
            </a:cxnLst>
            <a:rect l="0" t="0" r="r" b="b"/>
            <a:pathLst>
              <a:path w="429" h="276">
                <a:moveTo>
                  <a:pt x="429" y="94"/>
                </a:moveTo>
                <a:lnTo>
                  <a:pt x="268" y="0"/>
                </a:lnTo>
                <a:lnTo>
                  <a:pt x="0" y="155"/>
                </a:lnTo>
                <a:lnTo>
                  <a:pt x="207" y="276"/>
                </a:lnTo>
                <a:lnTo>
                  <a:pt x="409" y="159"/>
                </a:lnTo>
                <a:lnTo>
                  <a:pt x="429" y="94"/>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7" name="Group 136">
            <a:extLst>
              <a:ext uri="{FF2B5EF4-FFF2-40B4-BE49-F238E27FC236}">
                <a16:creationId xmlns:a16="http://schemas.microsoft.com/office/drawing/2014/main" id="{AC6FB32A-6D73-2A92-0697-B970ED623FFE}"/>
              </a:ext>
            </a:extLst>
          </p:cNvPr>
          <p:cNvGrpSpPr/>
          <p:nvPr/>
        </p:nvGrpSpPr>
        <p:grpSpPr>
          <a:xfrm>
            <a:off x="9529088" y="5064789"/>
            <a:ext cx="774700" cy="565150"/>
            <a:chOff x="1004888" y="5562601"/>
            <a:chExt cx="774700" cy="565150"/>
          </a:xfrm>
        </p:grpSpPr>
        <p:sp>
          <p:nvSpPr>
            <p:cNvPr id="35" name="Rectangle 9">
              <a:extLst>
                <a:ext uri="{FF2B5EF4-FFF2-40B4-BE49-F238E27FC236}">
                  <a16:creationId xmlns:a16="http://schemas.microsoft.com/office/drawing/2014/main" id="{E8D305D6-7E11-4E39-C47F-9D8AE89AF79B}"/>
                </a:ext>
              </a:extLst>
            </p:cNvPr>
            <p:cNvSpPr>
              <a:spLocks noChangeArrowheads="1"/>
            </p:cNvSpPr>
            <p:nvPr/>
          </p:nvSpPr>
          <p:spPr bwMode="auto">
            <a:xfrm>
              <a:off x="1004888" y="5591176"/>
              <a:ext cx="774700"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0">
              <a:extLst>
                <a:ext uri="{FF2B5EF4-FFF2-40B4-BE49-F238E27FC236}">
                  <a16:creationId xmlns:a16="http://schemas.microsoft.com/office/drawing/2014/main" id="{22EFDD4D-F095-CDD2-A8FE-E7825C521F54}"/>
                </a:ext>
              </a:extLst>
            </p:cNvPr>
            <p:cNvSpPr>
              <a:spLocks noChangeArrowheads="1"/>
            </p:cNvSpPr>
            <p:nvPr/>
          </p:nvSpPr>
          <p:spPr bwMode="auto">
            <a:xfrm>
              <a:off x="1004888" y="5610226"/>
              <a:ext cx="774700" cy="9525"/>
            </a:xfrm>
            <a:prstGeom prst="rect">
              <a:avLst/>
            </a:prstGeom>
            <a:solidFill>
              <a:srgbClr val="FE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1">
              <a:extLst>
                <a:ext uri="{FF2B5EF4-FFF2-40B4-BE49-F238E27FC236}">
                  <a16:creationId xmlns:a16="http://schemas.microsoft.com/office/drawing/2014/main" id="{CE8207E1-70B1-2462-6BF6-E3CCBBBCFECB}"/>
                </a:ext>
              </a:extLst>
            </p:cNvPr>
            <p:cNvSpPr>
              <a:spLocks noChangeArrowheads="1"/>
            </p:cNvSpPr>
            <p:nvPr/>
          </p:nvSpPr>
          <p:spPr bwMode="auto">
            <a:xfrm>
              <a:off x="1004888" y="5619751"/>
              <a:ext cx="774700" cy="9525"/>
            </a:xfrm>
            <a:prstGeom prst="rect">
              <a:avLst/>
            </a:prstGeom>
            <a:solidFill>
              <a:srgbClr val="FE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12">
              <a:extLst>
                <a:ext uri="{FF2B5EF4-FFF2-40B4-BE49-F238E27FC236}">
                  <a16:creationId xmlns:a16="http://schemas.microsoft.com/office/drawing/2014/main" id="{0D3DD855-7CC2-262A-EAC8-6B3A98AC16CA}"/>
                </a:ext>
              </a:extLst>
            </p:cNvPr>
            <p:cNvSpPr>
              <a:spLocks noChangeArrowheads="1"/>
            </p:cNvSpPr>
            <p:nvPr/>
          </p:nvSpPr>
          <p:spPr bwMode="auto">
            <a:xfrm>
              <a:off x="1004888" y="5629276"/>
              <a:ext cx="774700" cy="9525"/>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3">
              <a:extLst>
                <a:ext uri="{FF2B5EF4-FFF2-40B4-BE49-F238E27FC236}">
                  <a16:creationId xmlns:a16="http://schemas.microsoft.com/office/drawing/2014/main" id="{48890A18-15CA-D22B-C382-2FB0EDD117C6}"/>
                </a:ext>
              </a:extLst>
            </p:cNvPr>
            <p:cNvSpPr>
              <a:spLocks noChangeArrowheads="1"/>
            </p:cNvSpPr>
            <p:nvPr/>
          </p:nvSpPr>
          <p:spPr bwMode="auto">
            <a:xfrm>
              <a:off x="1004888" y="5638801"/>
              <a:ext cx="774700" cy="9525"/>
            </a:xfrm>
            <a:prstGeom prst="rect">
              <a:avLst/>
            </a:prstGeom>
            <a:solidFill>
              <a:srgbClr val="FC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14">
              <a:extLst>
                <a:ext uri="{FF2B5EF4-FFF2-40B4-BE49-F238E27FC236}">
                  <a16:creationId xmlns:a16="http://schemas.microsoft.com/office/drawing/2014/main" id="{190EB9AA-48C6-DB41-C40D-9E9F8EA0E047}"/>
                </a:ext>
              </a:extLst>
            </p:cNvPr>
            <p:cNvSpPr>
              <a:spLocks noChangeArrowheads="1"/>
            </p:cNvSpPr>
            <p:nvPr/>
          </p:nvSpPr>
          <p:spPr bwMode="auto">
            <a:xfrm>
              <a:off x="1004888" y="5648326"/>
              <a:ext cx="774700" cy="9525"/>
            </a:xfrm>
            <a:prstGeom prst="rect">
              <a:avLst/>
            </a:prstGeom>
            <a:solidFill>
              <a:srgbClr val="FC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15">
              <a:extLst>
                <a:ext uri="{FF2B5EF4-FFF2-40B4-BE49-F238E27FC236}">
                  <a16:creationId xmlns:a16="http://schemas.microsoft.com/office/drawing/2014/main" id="{C0DF29EE-ADEF-2D12-C306-C3030BF2C25A}"/>
                </a:ext>
              </a:extLst>
            </p:cNvPr>
            <p:cNvSpPr>
              <a:spLocks noChangeArrowheads="1"/>
            </p:cNvSpPr>
            <p:nvPr/>
          </p:nvSpPr>
          <p:spPr bwMode="auto">
            <a:xfrm>
              <a:off x="1004888" y="5657851"/>
              <a:ext cx="774700" cy="9525"/>
            </a:xfrm>
            <a:prstGeom prst="rect">
              <a:avLst/>
            </a:prstGeom>
            <a:solidFill>
              <a:srgbClr val="FB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16">
              <a:extLst>
                <a:ext uri="{FF2B5EF4-FFF2-40B4-BE49-F238E27FC236}">
                  <a16:creationId xmlns:a16="http://schemas.microsoft.com/office/drawing/2014/main" id="{A37B0AAC-009C-08EF-6A97-BE4BF39C0439}"/>
                </a:ext>
              </a:extLst>
            </p:cNvPr>
            <p:cNvSpPr>
              <a:spLocks noChangeArrowheads="1"/>
            </p:cNvSpPr>
            <p:nvPr/>
          </p:nvSpPr>
          <p:spPr bwMode="auto">
            <a:xfrm>
              <a:off x="1004888" y="5667376"/>
              <a:ext cx="774700" cy="9525"/>
            </a:xfrm>
            <a:prstGeom prst="rect">
              <a:avLst/>
            </a:prstGeom>
            <a:solidFill>
              <a:srgbClr val="FA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17">
              <a:extLst>
                <a:ext uri="{FF2B5EF4-FFF2-40B4-BE49-F238E27FC236}">
                  <a16:creationId xmlns:a16="http://schemas.microsoft.com/office/drawing/2014/main" id="{E91308CC-44C6-A673-A434-F47025E3453D}"/>
                </a:ext>
              </a:extLst>
            </p:cNvPr>
            <p:cNvSpPr>
              <a:spLocks noChangeArrowheads="1"/>
            </p:cNvSpPr>
            <p:nvPr/>
          </p:nvSpPr>
          <p:spPr bwMode="auto">
            <a:xfrm>
              <a:off x="1004888" y="5676901"/>
              <a:ext cx="774700" cy="9525"/>
            </a:xfrm>
            <a:prstGeom prst="rect">
              <a:avLst/>
            </a:prstGeom>
            <a:solidFill>
              <a:srgbClr val="F9FC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18">
              <a:extLst>
                <a:ext uri="{FF2B5EF4-FFF2-40B4-BE49-F238E27FC236}">
                  <a16:creationId xmlns:a16="http://schemas.microsoft.com/office/drawing/2014/main" id="{8301A13D-7AD2-4CBB-6147-C15A78B30AAA}"/>
                </a:ext>
              </a:extLst>
            </p:cNvPr>
            <p:cNvSpPr>
              <a:spLocks noChangeArrowheads="1"/>
            </p:cNvSpPr>
            <p:nvPr/>
          </p:nvSpPr>
          <p:spPr bwMode="auto">
            <a:xfrm>
              <a:off x="1004888" y="5686426"/>
              <a:ext cx="774700" cy="9525"/>
            </a:xfrm>
            <a:prstGeom prst="rect">
              <a:avLst/>
            </a:prstGeom>
            <a:solidFill>
              <a:srgbClr val="F8FB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19">
              <a:extLst>
                <a:ext uri="{FF2B5EF4-FFF2-40B4-BE49-F238E27FC236}">
                  <a16:creationId xmlns:a16="http://schemas.microsoft.com/office/drawing/2014/main" id="{6FDB97C1-C0F6-47FD-8C01-021B49FF6007}"/>
                </a:ext>
              </a:extLst>
            </p:cNvPr>
            <p:cNvSpPr>
              <a:spLocks noChangeArrowheads="1"/>
            </p:cNvSpPr>
            <p:nvPr/>
          </p:nvSpPr>
          <p:spPr bwMode="auto">
            <a:xfrm>
              <a:off x="1004888" y="5695951"/>
              <a:ext cx="774700" cy="9525"/>
            </a:xfrm>
            <a:prstGeom prst="rect">
              <a:avLst/>
            </a:prstGeom>
            <a:solidFill>
              <a:srgbClr val="F6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0">
              <a:extLst>
                <a:ext uri="{FF2B5EF4-FFF2-40B4-BE49-F238E27FC236}">
                  <a16:creationId xmlns:a16="http://schemas.microsoft.com/office/drawing/2014/main" id="{FCC94A69-A29D-E3AE-A823-5A123F4235F7}"/>
                </a:ext>
              </a:extLst>
            </p:cNvPr>
            <p:cNvSpPr>
              <a:spLocks noChangeArrowheads="1"/>
            </p:cNvSpPr>
            <p:nvPr/>
          </p:nvSpPr>
          <p:spPr bwMode="auto">
            <a:xfrm>
              <a:off x="1004888" y="5705476"/>
              <a:ext cx="774700" cy="9525"/>
            </a:xfrm>
            <a:prstGeom prst="rect">
              <a:avLst/>
            </a:prstGeom>
            <a:solidFill>
              <a:srgbClr val="F5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1">
              <a:extLst>
                <a:ext uri="{FF2B5EF4-FFF2-40B4-BE49-F238E27FC236}">
                  <a16:creationId xmlns:a16="http://schemas.microsoft.com/office/drawing/2014/main" id="{C91002B4-5CDE-4D5B-78E6-DCAB1EB0B532}"/>
                </a:ext>
              </a:extLst>
            </p:cNvPr>
            <p:cNvSpPr>
              <a:spLocks noChangeArrowheads="1"/>
            </p:cNvSpPr>
            <p:nvPr/>
          </p:nvSpPr>
          <p:spPr bwMode="auto">
            <a:xfrm>
              <a:off x="1004888" y="5715001"/>
              <a:ext cx="774700" cy="9525"/>
            </a:xfrm>
            <a:prstGeom prst="rect">
              <a:avLst/>
            </a:prstGeom>
            <a:solidFill>
              <a:srgbClr val="F3F9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2">
              <a:extLst>
                <a:ext uri="{FF2B5EF4-FFF2-40B4-BE49-F238E27FC236}">
                  <a16:creationId xmlns:a16="http://schemas.microsoft.com/office/drawing/2014/main" id="{D9B92360-8E0E-FF40-AFEF-5EAF33DA4BE4}"/>
                </a:ext>
              </a:extLst>
            </p:cNvPr>
            <p:cNvSpPr>
              <a:spLocks noChangeArrowheads="1"/>
            </p:cNvSpPr>
            <p:nvPr/>
          </p:nvSpPr>
          <p:spPr bwMode="auto">
            <a:xfrm>
              <a:off x="1004888" y="5724526"/>
              <a:ext cx="774700" cy="9525"/>
            </a:xfrm>
            <a:prstGeom prst="rect">
              <a:avLst/>
            </a:prstGeom>
            <a:solidFill>
              <a:srgbClr val="F1F9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23">
              <a:extLst>
                <a:ext uri="{FF2B5EF4-FFF2-40B4-BE49-F238E27FC236}">
                  <a16:creationId xmlns:a16="http://schemas.microsoft.com/office/drawing/2014/main" id="{F288C6D7-9034-9E99-A31F-C895122A626F}"/>
                </a:ext>
              </a:extLst>
            </p:cNvPr>
            <p:cNvSpPr>
              <a:spLocks noChangeArrowheads="1"/>
            </p:cNvSpPr>
            <p:nvPr/>
          </p:nvSpPr>
          <p:spPr bwMode="auto">
            <a:xfrm>
              <a:off x="1004888" y="5734051"/>
              <a:ext cx="774700" cy="11113"/>
            </a:xfrm>
            <a:prstGeom prst="rect">
              <a:avLst/>
            </a:prstGeom>
            <a:solidFill>
              <a:srgbClr val="F0F8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4">
              <a:extLst>
                <a:ext uri="{FF2B5EF4-FFF2-40B4-BE49-F238E27FC236}">
                  <a16:creationId xmlns:a16="http://schemas.microsoft.com/office/drawing/2014/main" id="{657F8EB6-12B7-DCC5-6C3A-57DEFF8792A8}"/>
                </a:ext>
              </a:extLst>
            </p:cNvPr>
            <p:cNvSpPr>
              <a:spLocks noChangeArrowheads="1"/>
            </p:cNvSpPr>
            <p:nvPr/>
          </p:nvSpPr>
          <p:spPr bwMode="auto">
            <a:xfrm>
              <a:off x="1004888" y="5745163"/>
              <a:ext cx="774700" cy="9525"/>
            </a:xfrm>
            <a:prstGeom prst="rect">
              <a:avLst/>
            </a:prstGeom>
            <a:solidFill>
              <a:srgbClr val="EDF7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5">
              <a:extLst>
                <a:ext uri="{FF2B5EF4-FFF2-40B4-BE49-F238E27FC236}">
                  <a16:creationId xmlns:a16="http://schemas.microsoft.com/office/drawing/2014/main" id="{B3229E35-3E04-FCB6-9FD8-7E41E0187C53}"/>
                </a:ext>
              </a:extLst>
            </p:cNvPr>
            <p:cNvSpPr>
              <a:spLocks noChangeArrowheads="1"/>
            </p:cNvSpPr>
            <p:nvPr/>
          </p:nvSpPr>
          <p:spPr bwMode="auto">
            <a:xfrm>
              <a:off x="1004888" y="5754688"/>
              <a:ext cx="774700" cy="9525"/>
            </a:xfrm>
            <a:prstGeom prst="rect">
              <a:avLst/>
            </a:prstGeom>
            <a:solidFill>
              <a:srgbClr val="EBF6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26">
              <a:extLst>
                <a:ext uri="{FF2B5EF4-FFF2-40B4-BE49-F238E27FC236}">
                  <a16:creationId xmlns:a16="http://schemas.microsoft.com/office/drawing/2014/main" id="{107CC3FF-C944-3217-4C52-A7A47A69B112}"/>
                </a:ext>
              </a:extLst>
            </p:cNvPr>
            <p:cNvSpPr>
              <a:spLocks noChangeArrowheads="1"/>
            </p:cNvSpPr>
            <p:nvPr/>
          </p:nvSpPr>
          <p:spPr bwMode="auto">
            <a:xfrm>
              <a:off x="1004888" y="5764213"/>
              <a:ext cx="774700" cy="9525"/>
            </a:xfrm>
            <a:prstGeom prst="rect">
              <a:avLst/>
            </a:prstGeom>
            <a:solidFill>
              <a:srgbClr val="E9F5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27">
              <a:extLst>
                <a:ext uri="{FF2B5EF4-FFF2-40B4-BE49-F238E27FC236}">
                  <a16:creationId xmlns:a16="http://schemas.microsoft.com/office/drawing/2014/main" id="{BFD1BE74-DE2D-5358-3A24-B54936E001A6}"/>
                </a:ext>
              </a:extLst>
            </p:cNvPr>
            <p:cNvSpPr>
              <a:spLocks noChangeArrowheads="1"/>
            </p:cNvSpPr>
            <p:nvPr/>
          </p:nvSpPr>
          <p:spPr bwMode="auto">
            <a:xfrm>
              <a:off x="1004888" y="5773738"/>
              <a:ext cx="774700" cy="9525"/>
            </a:xfrm>
            <a:prstGeom prst="rect">
              <a:avLst/>
            </a:prstGeom>
            <a:solidFill>
              <a:srgbClr val="E6F4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28">
              <a:extLst>
                <a:ext uri="{FF2B5EF4-FFF2-40B4-BE49-F238E27FC236}">
                  <a16:creationId xmlns:a16="http://schemas.microsoft.com/office/drawing/2014/main" id="{6EFD3DB6-249E-73EE-98DB-485527847DA1}"/>
                </a:ext>
              </a:extLst>
            </p:cNvPr>
            <p:cNvSpPr>
              <a:spLocks noChangeArrowheads="1"/>
            </p:cNvSpPr>
            <p:nvPr/>
          </p:nvSpPr>
          <p:spPr bwMode="auto">
            <a:xfrm>
              <a:off x="1004888" y="5783263"/>
              <a:ext cx="774700" cy="9525"/>
            </a:xfrm>
            <a:prstGeom prst="rect">
              <a:avLst/>
            </a:prstGeom>
            <a:solidFill>
              <a:srgbClr val="E3F2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29">
              <a:extLst>
                <a:ext uri="{FF2B5EF4-FFF2-40B4-BE49-F238E27FC236}">
                  <a16:creationId xmlns:a16="http://schemas.microsoft.com/office/drawing/2014/main" id="{8AA523D2-67AB-5651-EDB8-4A4154AA5C25}"/>
                </a:ext>
              </a:extLst>
            </p:cNvPr>
            <p:cNvSpPr>
              <a:spLocks noChangeArrowheads="1"/>
            </p:cNvSpPr>
            <p:nvPr/>
          </p:nvSpPr>
          <p:spPr bwMode="auto">
            <a:xfrm>
              <a:off x="1004888" y="5792788"/>
              <a:ext cx="774700" cy="9525"/>
            </a:xfrm>
            <a:prstGeom prst="rect">
              <a:avLst/>
            </a:prstGeom>
            <a:solidFill>
              <a:srgbClr val="E0F1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30">
              <a:extLst>
                <a:ext uri="{FF2B5EF4-FFF2-40B4-BE49-F238E27FC236}">
                  <a16:creationId xmlns:a16="http://schemas.microsoft.com/office/drawing/2014/main" id="{59862D5C-1A7D-3263-0ADF-382B4A96730F}"/>
                </a:ext>
              </a:extLst>
            </p:cNvPr>
            <p:cNvSpPr>
              <a:spLocks noChangeArrowheads="1"/>
            </p:cNvSpPr>
            <p:nvPr/>
          </p:nvSpPr>
          <p:spPr bwMode="auto">
            <a:xfrm>
              <a:off x="1004888" y="5802313"/>
              <a:ext cx="774700" cy="9525"/>
            </a:xfrm>
            <a:prstGeom prst="rect">
              <a:avLst/>
            </a:prstGeom>
            <a:solidFill>
              <a:srgbClr val="DEF0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31">
              <a:extLst>
                <a:ext uri="{FF2B5EF4-FFF2-40B4-BE49-F238E27FC236}">
                  <a16:creationId xmlns:a16="http://schemas.microsoft.com/office/drawing/2014/main" id="{360B1838-B258-495E-0D07-D7DFDD8D9BBE}"/>
                </a:ext>
              </a:extLst>
            </p:cNvPr>
            <p:cNvSpPr>
              <a:spLocks noChangeArrowheads="1"/>
            </p:cNvSpPr>
            <p:nvPr/>
          </p:nvSpPr>
          <p:spPr bwMode="auto">
            <a:xfrm>
              <a:off x="1004888" y="5811838"/>
              <a:ext cx="774700" cy="9525"/>
            </a:xfrm>
            <a:prstGeom prst="rect">
              <a:avLst/>
            </a:prstGeom>
            <a:solidFill>
              <a:srgbClr val="DBEE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2">
              <a:extLst>
                <a:ext uri="{FF2B5EF4-FFF2-40B4-BE49-F238E27FC236}">
                  <a16:creationId xmlns:a16="http://schemas.microsoft.com/office/drawing/2014/main" id="{AEFC82D1-5D82-52B0-57BD-70D82EBE3C6A}"/>
                </a:ext>
              </a:extLst>
            </p:cNvPr>
            <p:cNvSpPr>
              <a:spLocks noChangeArrowheads="1"/>
            </p:cNvSpPr>
            <p:nvPr/>
          </p:nvSpPr>
          <p:spPr bwMode="auto">
            <a:xfrm>
              <a:off x="1004888" y="5821363"/>
              <a:ext cx="774700" cy="9525"/>
            </a:xfrm>
            <a:prstGeom prst="rect">
              <a:avLst/>
            </a:prstGeom>
            <a:solidFill>
              <a:srgbClr val="D7ED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33">
              <a:extLst>
                <a:ext uri="{FF2B5EF4-FFF2-40B4-BE49-F238E27FC236}">
                  <a16:creationId xmlns:a16="http://schemas.microsoft.com/office/drawing/2014/main" id="{5ECE52D7-8533-528E-641B-060C3F80B70C}"/>
                </a:ext>
              </a:extLst>
            </p:cNvPr>
            <p:cNvSpPr>
              <a:spLocks noChangeArrowheads="1"/>
            </p:cNvSpPr>
            <p:nvPr/>
          </p:nvSpPr>
          <p:spPr bwMode="auto">
            <a:xfrm>
              <a:off x="1004888" y="5830888"/>
              <a:ext cx="774700" cy="9525"/>
            </a:xfrm>
            <a:prstGeom prst="rect">
              <a:avLst/>
            </a:prstGeom>
            <a:solidFill>
              <a:srgbClr val="D4EC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34">
              <a:extLst>
                <a:ext uri="{FF2B5EF4-FFF2-40B4-BE49-F238E27FC236}">
                  <a16:creationId xmlns:a16="http://schemas.microsoft.com/office/drawing/2014/main" id="{EA518026-197D-1159-9740-20FAF88F5FB3}"/>
                </a:ext>
              </a:extLst>
            </p:cNvPr>
            <p:cNvSpPr>
              <a:spLocks noChangeArrowheads="1"/>
            </p:cNvSpPr>
            <p:nvPr/>
          </p:nvSpPr>
          <p:spPr bwMode="auto">
            <a:xfrm>
              <a:off x="1004888" y="5840413"/>
              <a:ext cx="774700" cy="9525"/>
            </a:xfrm>
            <a:prstGeom prst="rect">
              <a:avLst/>
            </a:prstGeom>
            <a:solidFill>
              <a:srgbClr val="D1EA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35">
              <a:extLst>
                <a:ext uri="{FF2B5EF4-FFF2-40B4-BE49-F238E27FC236}">
                  <a16:creationId xmlns:a16="http://schemas.microsoft.com/office/drawing/2014/main" id="{03A0836E-1533-528D-B1A0-2FCE865FC621}"/>
                </a:ext>
              </a:extLst>
            </p:cNvPr>
            <p:cNvSpPr>
              <a:spLocks noChangeArrowheads="1"/>
            </p:cNvSpPr>
            <p:nvPr/>
          </p:nvSpPr>
          <p:spPr bwMode="auto">
            <a:xfrm>
              <a:off x="1004888" y="5849938"/>
              <a:ext cx="774700" cy="9525"/>
            </a:xfrm>
            <a:prstGeom prst="rect">
              <a:avLst/>
            </a:prstGeom>
            <a:solidFill>
              <a:srgbClr val="CDE9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36">
              <a:extLst>
                <a:ext uri="{FF2B5EF4-FFF2-40B4-BE49-F238E27FC236}">
                  <a16:creationId xmlns:a16="http://schemas.microsoft.com/office/drawing/2014/main" id="{7D4656DD-3949-FA5B-32A6-3E0BF8D8E2E5}"/>
                </a:ext>
              </a:extLst>
            </p:cNvPr>
            <p:cNvSpPr>
              <a:spLocks noChangeArrowheads="1"/>
            </p:cNvSpPr>
            <p:nvPr/>
          </p:nvSpPr>
          <p:spPr bwMode="auto">
            <a:xfrm>
              <a:off x="1004888" y="5859463"/>
              <a:ext cx="774700" cy="9525"/>
            </a:xfrm>
            <a:prstGeom prst="rect">
              <a:avLst/>
            </a:prstGeom>
            <a:solidFill>
              <a:srgbClr val="C9E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37">
              <a:extLst>
                <a:ext uri="{FF2B5EF4-FFF2-40B4-BE49-F238E27FC236}">
                  <a16:creationId xmlns:a16="http://schemas.microsoft.com/office/drawing/2014/main" id="{5CA4349F-2744-0828-D01D-796E9A3B1933}"/>
                </a:ext>
              </a:extLst>
            </p:cNvPr>
            <p:cNvSpPr>
              <a:spLocks noChangeArrowheads="1"/>
            </p:cNvSpPr>
            <p:nvPr/>
          </p:nvSpPr>
          <p:spPr bwMode="auto">
            <a:xfrm>
              <a:off x="1004888" y="5868988"/>
              <a:ext cx="774700" cy="9525"/>
            </a:xfrm>
            <a:prstGeom prst="rect">
              <a:avLst/>
            </a:prstGeom>
            <a:solidFill>
              <a:srgbClr val="C5E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38">
              <a:extLst>
                <a:ext uri="{FF2B5EF4-FFF2-40B4-BE49-F238E27FC236}">
                  <a16:creationId xmlns:a16="http://schemas.microsoft.com/office/drawing/2014/main" id="{A42D10CC-9C60-89E3-962B-2A39CDBF1AF2}"/>
                </a:ext>
              </a:extLst>
            </p:cNvPr>
            <p:cNvSpPr>
              <a:spLocks noChangeArrowheads="1"/>
            </p:cNvSpPr>
            <p:nvPr/>
          </p:nvSpPr>
          <p:spPr bwMode="auto">
            <a:xfrm>
              <a:off x="1004888" y="5878513"/>
              <a:ext cx="774700" cy="9525"/>
            </a:xfrm>
            <a:prstGeom prst="rect">
              <a:avLst/>
            </a:prstGeom>
            <a:solidFill>
              <a:srgbClr val="C1E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39">
              <a:extLst>
                <a:ext uri="{FF2B5EF4-FFF2-40B4-BE49-F238E27FC236}">
                  <a16:creationId xmlns:a16="http://schemas.microsoft.com/office/drawing/2014/main" id="{C2A1F621-981D-4844-3691-D1DB62D06BFC}"/>
                </a:ext>
              </a:extLst>
            </p:cNvPr>
            <p:cNvSpPr>
              <a:spLocks noChangeArrowheads="1"/>
            </p:cNvSpPr>
            <p:nvPr/>
          </p:nvSpPr>
          <p:spPr bwMode="auto">
            <a:xfrm>
              <a:off x="1004888" y="5888038"/>
              <a:ext cx="774700" cy="9525"/>
            </a:xfrm>
            <a:prstGeom prst="rect">
              <a:avLst/>
            </a:prstGeom>
            <a:solidFill>
              <a:srgbClr val="BDE3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40">
              <a:extLst>
                <a:ext uri="{FF2B5EF4-FFF2-40B4-BE49-F238E27FC236}">
                  <a16:creationId xmlns:a16="http://schemas.microsoft.com/office/drawing/2014/main" id="{FC6D3C2F-F844-6510-60D8-3EF35FBB36F0}"/>
                </a:ext>
              </a:extLst>
            </p:cNvPr>
            <p:cNvSpPr>
              <a:spLocks noChangeArrowheads="1"/>
            </p:cNvSpPr>
            <p:nvPr/>
          </p:nvSpPr>
          <p:spPr bwMode="auto">
            <a:xfrm>
              <a:off x="1004888" y="5897563"/>
              <a:ext cx="774700" cy="9525"/>
            </a:xfrm>
            <a:prstGeom prst="rect">
              <a:avLst/>
            </a:prstGeom>
            <a:solidFill>
              <a:srgbClr val="B9E1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41">
              <a:extLst>
                <a:ext uri="{FF2B5EF4-FFF2-40B4-BE49-F238E27FC236}">
                  <a16:creationId xmlns:a16="http://schemas.microsoft.com/office/drawing/2014/main" id="{72508DD5-287D-FBDE-8DFF-7D80B90C1266}"/>
                </a:ext>
              </a:extLst>
            </p:cNvPr>
            <p:cNvSpPr>
              <a:spLocks noChangeArrowheads="1"/>
            </p:cNvSpPr>
            <p:nvPr/>
          </p:nvSpPr>
          <p:spPr bwMode="auto">
            <a:xfrm>
              <a:off x="1004888" y="5907088"/>
              <a:ext cx="774700" cy="9525"/>
            </a:xfrm>
            <a:prstGeom prst="rect">
              <a:avLst/>
            </a:prstGeom>
            <a:solidFill>
              <a:srgbClr val="B6E0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42">
              <a:extLst>
                <a:ext uri="{FF2B5EF4-FFF2-40B4-BE49-F238E27FC236}">
                  <a16:creationId xmlns:a16="http://schemas.microsoft.com/office/drawing/2014/main" id="{A46EA3F8-C065-75FB-A98D-233F2856CD91}"/>
                </a:ext>
              </a:extLst>
            </p:cNvPr>
            <p:cNvSpPr>
              <a:spLocks noChangeArrowheads="1"/>
            </p:cNvSpPr>
            <p:nvPr/>
          </p:nvSpPr>
          <p:spPr bwMode="auto">
            <a:xfrm>
              <a:off x="1004888" y="5916613"/>
              <a:ext cx="774700" cy="9525"/>
            </a:xfrm>
            <a:prstGeom prst="rect">
              <a:avLst/>
            </a:prstGeom>
            <a:solidFill>
              <a:srgbClr val="B2DE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43">
              <a:extLst>
                <a:ext uri="{FF2B5EF4-FFF2-40B4-BE49-F238E27FC236}">
                  <a16:creationId xmlns:a16="http://schemas.microsoft.com/office/drawing/2014/main" id="{2A6A47CF-8D69-7556-4AAC-B32488C59DC9}"/>
                </a:ext>
              </a:extLst>
            </p:cNvPr>
            <p:cNvSpPr>
              <a:spLocks noChangeArrowheads="1"/>
            </p:cNvSpPr>
            <p:nvPr/>
          </p:nvSpPr>
          <p:spPr bwMode="auto">
            <a:xfrm>
              <a:off x="1004888" y="5926138"/>
              <a:ext cx="774700" cy="9525"/>
            </a:xfrm>
            <a:prstGeom prst="rect">
              <a:avLst/>
            </a:prstGeom>
            <a:solidFill>
              <a:srgbClr val="AEDD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44">
              <a:extLst>
                <a:ext uri="{FF2B5EF4-FFF2-40B4-BE49-F238E27FC236}">
                  <a16:creationId xmlns:a16="http://schemas.microsoft.com/office/drawing/2014/main" id="{13CF8AFB-AB28-DF1C-80A5-4756D6273D1A}"/>
                </a:ext>
              </a:extLst>
            </p:cNvPr>
            <p:cNvSpPr>
              <a:spLocks noChangeArrowheads="1"/>
            </p:cNvSpPr>
            <p:nvPr/>
          </p:nvSpPr>
          <p:spPr bwMode="auto">
            <a:xfrm>
              <a:off x="1004888" y="5935663"/>
              <a:ext cx="774700" cy="9525"/>
            </a:xfrm>
            <a:prstGeom prst="rect">
              <a:avLst/>
            </a:prstGeom>
            <a:solidFill>
              <a:srgbClr val="AAD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45">
              <a:extLst>
                <a:ext uri="{FF2B5EF4-FFF2-40B4-BE49-F238E27FC236}">
                  <a16:creationId xmlns:a16="http://schemas.microsoft.com/office/drawing/2014/main" id="{D6F9F827-DA57-484A-5BFF-BDC2FC9D63A8}"/>
                </a:ext>
              </a:extLst>
            </p:cNvPr>
            <p:cNvSpPr>
              <a:spLocks noChangeArrowheads="1"/>
            </p:cNvSpPr>
            <p:nvPr/>
          </p:nvSpPr>
          <p:spPr bwMode="auto">
            <a:xfrm>
              <a:off x="1004888" y="5945188"/>
              <a:ext cx="774700" cy="9525"/>
            </a:xfrm>
            <a:prstGeom prst="rect">
              <a:avLst/>
            </a:prstGeom>
            <a:solidFill>
              <a:srgbClr val="A7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46">
              <a:extLst>
                <a:ext uri="{FF2B5EF4-FFF2-40B4-BE49-F238E27FC236}">
                  <a16:creationId xmlns:a16="http://schemas.microsoft.com/office/drawing/2014/main" id="{F8975FCF-87DA-EED5-F11C-92578FF2E674}"/>
                </a:ext>
              </a:extLst>
            </p:cNvPr>
            <p:cNvSpPr>
              <a:spLocks noChangeArrowheads="1"/>
            </p:cNvSpPr>
            <p:nvPr/>
          </p:nvSpPr>
          <p:spPr bwMode="auto">
            <a:xfrm>
              <a:off x="1004888" y="5954713"/>
              <a:ext cx="774700" cy="9525"/>
            </a:xfrm>
            <a:prstGeom prst="rect">
              <a:avLst/>
            </a:prstGeom>
            <a:solidFill>
              <a:srgbClr val="A3D9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47">
              <a:extLst>
                <a:ext uri="{FF2B5EF4-FFF2-40B4-BE49-F238E27FC236}">
                  <a16:creationId xmlns:a16="http://schemas.microsoft.com/office/drawing/2014/main" id="{5C8D1E05-AAE6-BFA4-1E9B-FE15E5989AA0}"/>
                </a:ext>
              </a:extLst>
            </p:cNvPr>
            <p:cNvSpPr>
              <a:spLocks noChangeArrowheads="1"/>
            </p:cNvSpPr>
            <p:nvPr/>
          </p:nvSpPr>
          <p:spPr bwMode="auto">
            <a:xfrm>
              <a:off x="1004888" y="5964238"/>
              <a:ext cx="774700" cy="9525"/>
            </a:xfrm>
            <a:prstGeom prst="rect">
              <a:avLst/>
            </a:prstGeom>
            <a:solidFill>
              <a:srgbClr val="9FD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48">
              <a:extLst>
                <a:ext uri="{FF2B5EF4-FFF2-40B4-BE49-F238E27FC236}">
                  <a16:creationId xmlns:a16="http://schemas.microsoft.com/office/drawing/2014/main" id="{D1D78EDF-96B2-CEA2-B3F9-BDDDDAE38402}"/>
                </a:ext>
              </a:extLst>
            </p:cNvPr>
            <p:cNvSpPr>
              <a:spLocks noChangeArrowheads="1"/>
            </p:cNvSpPr>
            <p:nvPr/>
          </p:nvSpPr>
          <p:spPr bwMode="auto">
            <a:xfrm>
              <a:off x="1004888" y="5973763"/>
              <a:ext cx="774700" cy="11113"/>
            </a:xfrm>
            <a:prstGeom prst="rect">
              <a:avLst/>
            </a:prstGeom>
            <a:solidFill>
              <a:srgbClr val="9CD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49">
              <a:extLst>
                <a:ext uri="{FF2B5EF4-FFF2-40B4-BE49-F238E27FC236}">
                  <a16:creationId xmlns:a16="http://schemas.microsoft.com/office/drawing/2014/main" id="{ED6876A1-D1FA-AA4D-DDD2-ABEAF9CE69A0}"/>
                </a:ext>
              </a:extLst>
            </p:cNvPr>
            <p:cNvSpPr>
              <a:spLocks noChangeArrowheads="1"/>
            </p:cNvSpPr>
            <p:nvPr/>
          </p:nvSpPr>
          <p:spPr bwMode="auto">
            <a:xfrm>
              <a:off x="1004888" y="5984876"/>
              <a:ext cx="774700" cy="9525"/>
            </a:xfrm>
            <a:prstGeom prst="rect">
              <a:avLst/>
            </a:prstGeom>
            <a:solidFill>
              <a:srgbClr val="99D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50">
              <a:extLst>
                <a:ext uri="{FF2B5EF4-FFF2-40B4-BE49-F238E27FC236}">
                  <a16:creationId xmlns:a16="http://schemas.microsoft.com/office/drawing/2014/main" id="{98A060CC-4B9D-AB48-58FB-9C782F43AE38}"/>
                </a:ext>
              </a:extLst>
            </p:cNvPr>
            <p:cNvSpPr>
              <a:spLocks noChangeArrowheads="1"/>
            </p:cNvSpPr>
            <p:nvPr/>
          </p:nvSpPr>
          <p:spPr bwMode="auto">
            <a:xfrm>
              <a:off x="1004888" y="5994401"/>
              <a:ext cx="774700" cy="9525"/>
            </a:xfrm>
            <a:prstGeom prst="rect">
              <a:avLst/>
            </a:prstGeom>
            <a:solidFill>
              <a:srgbClr val="95D5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51">
              <a:extLst>
                <a:ext uri="{FF2B5EF4-FFF2-40B4-BE49-F238E27FC236}">
                  <a16:creationId xmlns:a16="http://schemas.microsoft.com/office/drawing/2014/main" id="{3B4E24BD-9E5D-F8DC-1B5B-06310B4AC63A}"/>
                </a:ext>
              </a:extLst>
            </p:cNvPr>
            <p:cNvSpPr>
              <a:spLocks noChangeArrowheads="1"/>
            </p:cNvSpPr>
            <p:nvPr/>
          </p:nvSpPr>
          <p:spPr bwMode="auto">
            <a:xfrm>
              <a:off x="1004888" y="6003926"/>
              <a:ext cx="774700" cy="9525"/>
            </a:xfrm>
            <a:prstGeom prst="rect">
              <a:avLst/>
            </a:prstGeom>
            <a:solidFill>
              <a:srgbClr val="92D4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52">
              <a:extLst>
                <a:ext uri="{FF2B5EF4-FFF2-40B4-BE49-F238E27FC236}">
                  <a16:creationId xmlns:a16="http://schemas.microsoft.com/office/drawing/2014/main" id="{E8E235F4-2096-C99C-E8DF-9221BF01CD54}"/>
                </a:ext>
              </a:extLst>
            </p:cNvPr>
            <p:cNvSpPr>
              <a:spLocks noChangeArrowheads="1"/>
            </p:cNvSpPr>
            <p:nvPr/>
          </p:nvSpPr>
          <p:spPr bwMode="auto">
            <a:xfrm>
              <a:off x="1004888" y="6013451"/>
              <a:ext cx="774700" cy="9525"/>
            </a:xfrm>
            <a:prstGeom prst="rect">
              <a:avLst/>
            </a:prstGeom>
            <a:solidFill>
              <a:srgbClr val="90D3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53">
              <a:extLst>
                <a:ext uri="{FF2B5EF4-FFF2-40B4-BE49-F238E27FC236}">
                  <a16:creationId xmlns:a16="http://schemas.microsoft.com/office/drawing/2014/main" id="{8AE119A3-CC13-70AF-621F-F0BF7AF34D64}"/>
                </a:ext>
              </a:extLst>
            </p:cNvPr>
            <p:cNvSpPr>
              <a:spLocks noChangeArrowheads="1"/>
            </p:cNvSpPr>
            <p:nvPr/>
          </p:nvSpPr>
          <p:spPr bwMode="auto">
            <a:xfrm>
              <a:off x="1004888" y="6022976"/>
              <a:ext cx="774700" cy="9525"/>
            </a:xfrm>
            <a:prstGeom prst="rect">
              <a:avLst/>
            </a:prstGeom>
            <a:solidFill>
              <a:srgbClr val="8ED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54">
              <a:extLst>
                <a:ext uri="{FF2B5EF4-FFF2-40B4-BE49-F238E27FC236}">
                  <a16:creationId xmlns:a16="http://schemas.microsoft.com/office/drawing/2014/main" id="{E89CF0AF-2990-6673-4D51-AB3D39251278}"/>
                </a:ext>
              </a:extLst>
            </p:cNvPr>
            <p:cNvSpPr>
              <a:spLocks noChangeArrowheads="1"/>
            </p:cNvSpPr>
            <p:nvPr/>
          </p:nvSpPr>
          <p:spPr bwMode="auto">
            <a:xfrm>
              <a:off x="1004888" y="6032501"/>
              <a:ext cx="774700" cy="9525"/>
            </a:xfrm>
            <a:prstGeom prst="rect">
              <a:avLst/>
            </a:prstGeom>
            <a:solidFill>
              <a:srgbClr val="8BD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55">
              <a:extLst>
                <a:ext uri="{FF2B5EF4-FFF2-40B4-BE49-F238E27FC236}">
                  <a16:creationId xmlns:a16="http://schemas.microsoft.com/office/drawing/2014/main" id="{E16079DA-6A28-08CC-D6F1-76D6A681691F}"/>
                </a:ext>
              </a:extLst>
            </p:cNvPr>
            <p:cNvSpPr>
              <a:spLocks noChangeArrowheads="1"/>
            </p:cNvSpPr>
            <p:nvPr/>
          </p:nvSpPr>
          <p:spPr bwMode="auto">
            <a:xfrm>
              <a:off x="1004888" y="6042026"/>
              <a:ext cx="774700" cy="9525"/>
            </a:xfrm>
            <a:prstGeom prst="rect">
              <a:avLst/>
            </a:prstGeom>
            <a:solidFill>
              <a:srgbClr val="89D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56">
              <a:extLst>
                <a:ext uri="{FF2B5EF4-FFF2-40B4-BE49-F238E27FC236}">
                  <a16:creationId xmlns:a16="http://schemas.microsoft.com/office/drawing/2014/main" id="{EF9325A1-43ED-FA38-EBF3-C9A8DF293305}"/>
                </a:ext>
              </a:extLst>
            </p:cNvPr>
            <p:cNvSpPr>
              <a:spLocks noChangeArrowheads="1"/>
            </p:cNvSpPr>
            <p:nvPr/>
          </p:nvSpPr>
          <p:spPr bwMode="auto">
            <a:xfrm>
              <a:off x="1004888" y="6051551"/>
              <a:ext cx="774700" cy="9525"/>
            </a:xfrm>
            <a:prstGeom prst="rect">
              <a:avLst/>
            </a:prstGeom>
            <a:solidFill>
              <a:srgbClr val="87D1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57">
              <a:extLst>
                <a:ext uri="{FF2B5EF4-FFF2-40B4-BE49-F238E27FC236}">
                  <a16:creationId xmlns:a16="http://schemas.microsoft.com/office/drawing/2014/main" id="{226E81EB-B78B-657C-8297-238C5394587C}"/>
                </a:ext>
              </a:extLst>
            </p:cNvPr>
            <p:cNvSpPr>
              <a:spLocks noChangeArrowheads="1"/>
            </p:cNvSpPr>
            <p:nvPr/>
          </p:nvSpPr>
          <p:spPr bwMode="auto">
            <a:xfrm>
              <a:off x="1004888" y="6061076"/>
              <a:ext cx="774700" cy="9525"/>
            </a:xfrm>
            <a:prstGeom prst="rect">
              <a:avLst/>
            </a:prstGeom>
            <a:solidFill>
              <a:srgbClr val="85D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58">
              <a:extLst>
                <a:ext uri="{FF2B5EF4-FFF2-40B4-BE49-F238E27FC236}">
                  <a16:creationId xmlns:a16="http://schemas.microsoft.com/office/drawing/2014/main" id="{CE39F0B8-F9C3-3002-38F4-3244755A158E}"/>
                </a:ext>
              </a:extLst>
            </p:cNvPr>
            <p:cNvSpPr>
              <a:spLocks noChangeArrowheads="1"/>
            </p:cNvSpPr>
            <p:nvPr/>
          </p:nvSpPr>
          <p:spPr bwMode="auto">
            <a:xfrm>
              <a:off x="1004888" y="6070601"/>
              <a:ext cx="774700" cy="9525"/>
            </a:xfrm>
            <a:prstGeom prst="rect">
              <a:avLst/>
            </a:prstGeom>
            <a:solidFill>
              <a:srgbClr val="83CF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59">
              <a:extLst>
                <a:ext uri="{FF2B5EF4-FFF2-40B4-BE49-F238E27FC236}">
                  <a16:creationId xmlns:a16="http://schemas.microsoft.com/office/drawing/2014/main" id="{3C6359CC-58B0-1087-B29F-F8F826C3015F}"/>
                </a:ext>
              </a:extLst>
            </p:cNvPr>
            <p:cNvSpPr>
              <a:spLocks noChangeArrowheads="1"/>
            </p:cNvSpPr>
            <p:nvPr/>
          </p:nvSpPr>
          <p:spPr bwMode="auto">
            <a:xfrm>
              <a:off x="1004888" y="6080126"/>
              <a:ext cx="774700" cy="9525"/>
            </a:xfrm>
            <a:prstGeom prst="rect">
              <a:avLst/>
            </a:prstGeom>
            <a:solidFill>
              <a:srgbClr val="82CF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60">
              <a:extLst>
                <a:ext uri="{FF2B5EF4-FFF2-40B4-BE49-F238E27FC236}">
                  <a16:creationId xmlns:a16="http://schemas.microsoft.com/office/drawing/2014/main" id="{85FB8409-A52C-ABE5-D257-6AF81C7E00B0}"/>
                </a:ext>
              </a:extLst>
            </p:cNvPr>
            <p:cNvSpPr>
              <a:spLocks noChangeArrowheads="1"/>
            </p:cNvSpPr>
            <p:nvPr/>
          </p:nvSpPr>
          <p:spPr bwMode="auto">
            <a:xfrm>
              <a:off x="1004888" y="6089651"/>
              <a:ext cx="774700" cy="9525"/>
            </a:xfrm>
            <a:prstGeom prst="rect">
              <a:avLst/>
            </a:prstGeom>
            <a:solidFill>
              <a:srgbClr val="81C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61">
              <a:extLst>
                <a:ext uri="{FF2B5EF4-FFF2-40B4-BE49-F238E27FC236}">
                  <a16:creationId xmlns:a16="http://schemas.microsoft.com/office/drawing/2014/main" id="{7CB4954B-4DEB-15DD-5C66-C49E60796AB0}"/>
                </a:ext>
              </a:extLst>
            </p:cNvPr>
            <p:cNvSpPr>
              <a:spLocks noChangeArrowheads="1"/>
            </p:cNvSpPr>
            <p:nvPr/>
          </p:nvSpPr>
          <p:spPr bwMode="auto">
            <a:xfrm>
              <a:off x="1004888" y="6099176"/>
              <a:ext cx="774700" cy="9525"/>
            </a:xfrm>
            <a:prstGeom prst="rect">
              <a:avLst/>
            </a:prstGeom>
            <a:solidFill>
              <a:srgbClr val="7FCE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62">
              <a:extLst>
                <a:ext uri="{FF2B5EF4-FFF2-40B4-BE49-F238E27FC236}">
                  <a16:creationId xmlns:a16="http://schemas.microsoft.com/office/drawing/2014/main" id="{D7A34BB3-81C6-4B99-40B2-66E4E4AA6D1C}"/>
                </a:ext>
              </a:extLst>
            </p:cNvPr>
            <p:cNvSpPr>
              <a:spLocks noChangeArrowheads="1"/>
            </p:cNvSpPr>
            <p:nvPr/>
          </p:nvSpPr>
          <p:spPr bwMode="auto">
            <a:xfrm>
              <a:off x="1004888" y="6108701"/>
              <a:ext cx="774700" cy="19050"/>
            </a:xfrm>
            <a:prstGeom prst="rect">
              <a:avLst/>
            </a:prstGeom>
            <a:solidFill>
              <a:srgbClr val="7ECE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3">
              <a:extLst>
                <a:ext uri="{FF2B5EF4-FFF2-40B4-BE49-F238E27FC236}">
                  <a16:creationId xmlns:a16="http://schemas.microsoft.com/office/drawing/2014/main" id="{086F1A07-101A-F23B-67FE-F6094FB5F18F}"/>
                </a:ext>
              </a:extLst>
            </p:cNvPr>
            <p:cNvSpPr>
              <a:spLocks/>
            </p:cNvSpPr>
            <p:nvPr/>
          </p:nvSpPr>
          <p:spPr bwMode="auto">
            <a:xfrm>
              <a:off x="1014413" y="5832476"/>
              <a:ext cx="754063" cy="285750"/>
            </a:xfrm>
            <a:custGeom>
              <a:avLst/>
              <a:gdLst>
                <a:gd name="T0" fmla="*/ 0 w 475"/>
                <a:gd name="T1" fmla="*/ 60 h 180"/>
                <a:gd name="T2" fmla="*/ 42 w 475"/>
                <a:gd name="T3" fmla="*/ 35 h 180"/>
                <a:gd name="T4" fmla="*/ 207 w 475"/>
                <a:gd name="T5" fmla="*/ 129 h 180"/>
                <a:gd name="T6" fmla="*/ 432 w 475"/>
                <a:gd name="T7" fmla="*/ 0 h 180"/>
                <a:gd name="T8" fmla="*/ 475 w 475"/>
                <a:gd name="T9" fmla="*/ 25 h 180"/>
                <a:gd name="T10" fmla="*/ 207 w 475"/>
                <a:gd name="T11" fmla="*/ 180 h 180"/>
                <a:gd name="T12" fmla="*/ 0 w 475"/>
                <a:gd name="T13" fmla="*/ 60 h 180"/>
              </a:gdLst>
              <a:ahLst/>
              <a:cxnLst>
                <a:cxn ang="0">
                  <a:pos x="T0" y="T1"/>
                </a:cxn>
                <a:cxn ang="0">
                  <a:pos x="T2" y="T3"/>
                </a:cxn>
                <a:cxn ang="0">
                  <a:pos x="T4" y="T5"/>
                </a:cxn>
                <a:cxn ang="0">
                  <a:pos x="T6" y="T7"/>
                </a:cxn>
                <a:cxn ang="0">
                  <a:pos x="T8" y="T9"/>
                </a:cxn>
                <a:cxn ang="0">
                  <a:pos x="T10" y="T11"/>
                </a:cxn>
                <a:cxn ang="0">
                  <a:pos x="T12" y="T13"/>
                </a:cxn>
              </a:cxnLst>
              <a:rect l="0" t="0" r="r" b="b"/>
              <a:pathLst>
                <a:path w="475" h="180">
                  <a:moveTo>
                    <a:pt x="0" y="60"/>
                  </a:moveTo>
                  <a:lnTo>
                    <a:pt x="42" y="35"/>
                  </a:lnTo>
                  <a:lnTo>
                    <a:pt x="207" y="129"/>
                  </a:lnTo>
                  <a:lnTo>
                    <a:pt x="432" y="0"/>
                  </a:lnTo>
                  <a:lnTo>
                    <a:pt x="475" y="25"/>
                  </a:lnTo>
                  <a:lnTo>
                    <a:pt x="207" y="180"/>
                  </a:lnTo>
                  <a:lnTo>
                    <a:pt x="0" y="6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64">
              <a:extLst>
                <a:ext uri="{FF2B5EF4-FFF2-40B4-BE49-F238E27FC236}">
                  <a16:creationId xmlns:a16="http://schemas.microsoft.com/office/drawing/2014/main" id="{D0DC4E51-CF47-0400-547E-C0A17067081D}"/>
                </a:ext>
              </a:extLst>
            </p:cNvPr>
            <p:cNvSpPr>
              <a:spLocks/>
            </p:cNvSpPr>
            <p:nvPr/>
          </p:nvSpPr>
          <p:spPr bwMode="auto">
            <a:xfrm>
              <a:off x="1009650" y="5599113"/>
              <a:ext cx="758825" cy="438150"/>
            </a:xfrm>
            <a:custGeom>
              <a:avLst/>
              <a:gdLst>
                <a:gd name="T0" fmla="*/ 0 w 478"/>
                <a:gd name="T1" fmla="*/ 156 h 276"/>
                <a:gd name="T2" fmla="*/ 271 w 478"/>
                <a:gd name="T3" fmla="*/ 0 h 276"/>
                <a:gd name="T4" fmla="*/ 478 w 478"/>
                <a:gd name="T5" fmla="*/ 121 h 276"/>
                <a:gd name="T6" fmla="*/ 210 w 478"/>
                <a:gd name="T7" fmla="*/ 276 h 276"/>
                <a:gd name="T8" fmla="*/ 0 w 478"/>
                <a:gd name="T9" fmla="*/ 156 h 276"/>
              </a:gdLst>
              <a:ahLst/>
              <a:cxnLst>
                <a:cxn ang="0">
                  <a:pos x="T0" y="T1"/>
                </a:cxn>
                <a:cxn ang="0">
                  <a:pos x="T2" y="T3"/>
                </a:cxn>
                <a:cxn ang="0">
                  <a:pos x="T4" y="T5"/>
                </a:cxn>
                <a:cxn ang="0">
                  <a:pos x="T6" y="T7"/>
                </a:cxn>
                <a:cxn ang="0">
                  <a:pos x="T8" y="T9"/>
                </a:cxn>
              </a:cxnLst>
              <a:rect l="0" t="0" r="r" b="b"/>
              <a:pathLst>
                <a:path w="478" h="276">
                  <a:moveTo>
                    <a:pt x="0" y="156"/>
                  </a:moveTo>
                  <a:lnTo>
                    <a:pt x="271" y="0"/>
                  </a:lnTo>
                  <a:lnTo>
                    <a:pt x="478" y="121"/>
                  </a:lnTo>
                  <a:lnTo>
                    <a:pt x="210" y="276"/>
                  </a:lnTo>
                  <a:lnTo>
                    <a:pt x="0" y="156"/>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Rectangle 68">
              <a:extLst>
                <a:ext uri="{FF2B5EF4-FFF2-40B4-BE49-F238E27FC236}">
                  <a16:creationId xmlns:a16="http://schemas.microsoft.com/office/drawing/2014/main" id="{111B9B66-BFA8-E890-1A16-D761A1424D5B}"/>
                </a:ext>
              </a:extLst>
            </p:cNvPr>
            <p:cNvSpPr>
              <a:spLocks noChangeArrowheads="1"/>
            </p:cNvSpPr>
            <p:nvPr/>
          </p:nvSpPr>
          <p:spPr bwMode="auto">
            <a:xfrm>
              <a:off x="1004888" y="5562601"/>
              <a:ext cx="698500" cy="9525"/>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69">
              <a:extLst>
                <a:ext uri="{FF2B5EF4-FFF2-40B4-BE49-F238E27FC236}">
                  <a16:creationId xmlns:a16="http://schemas.microsoft.com/office/drawing/2014/main" id="{626E0E5C-E809-837A-C668-24CFDE6DF06A}"/>
                </a:ext>
              </a:extLst>
            </p:cNvPr>
            <p:cNvSpPr>
              <a:spLocks noChangeArrowheads="1"/>
            </p:cNvSpPr>
            <p:nvPr/>
          </p:nvSpPr>
          <p:spPr bwMode="auto">
            <a:xfrm>
              <a:off x="1004888" y="5572126"/>
              <a:ext cx="698500" cy="9525"/>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70">
              <a:extLst>
                <a:ext uri="{FF2B5EF4-FFF2-40B4-BE49-F238E27FC236}">
                  <a16:creationId xmlns:a16="http://schemas.microsoft.com/office/drawing/2014/main" id="{F5434FBA-463E-77DC-00D8-AB68AF3255DB}"/>
                </a:ext>
              </a:extLst>
            </p:cNvPr>
            <p:cNvSpPr>
              <a:spLocks noChangeArrowheads="1"/>
            </p:cNvSpPr>
            <p:nvPr/>
          </p:nvSpPr>
          <p:spPr bwMode="auto">
            <a:xfrm>
              <a:off x="1004888" y="5581651"/>
              <a:ext cx="698500" cy="9525"/>
            </a:xfrm>
            <a:prstGeom prst="rect">
              <a:avLst/>
            </a:prstGeom>
            <a:solidFill>
              <a:srgbClr val="FC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71">
              <a:extLst>
                <a:ext uri="{FF2B5EF4-FFF2-40B4-BE49-F238E27FC236}">
                  <a16:creationId xmlns:a16="http://schemas.microsoft.com/office/drawing/2014/main" id="{955DDB11-B9E4-E8D7-543C-15B0023CB548}"/>
                </a:ext>
              </a:extLst>
            </p:cNvPr>
            <p:cNvSpPr>
              <a:spLocks noChangeArrowheads="1"/>
            </p:cNvSpPr>
            <p:nvPr/>
          </p:nvSpPr>
          <p:spPr bwMode="auto">
            <a:xfrm>
              <a:off x="1004888" y="5591176"/>
              <a:ext cx="698500" cy="9525"/>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72">
              <a:extLst>
                <a:ext uri="{FF2B5EF4-FFF2-40B4-BE49-F238E27FC236}">
                  <a16:creationId xmlns:a16="http://schemas.microsoft.com/office/drawing/2014/main" id="{2C8F6802-EE13-14CF-479D-E052B48368D9}"/>
                </a:ext>
              </a:extLst>
            </p:cNvPr>
            <p:cNvSpPr>
              <a:spLocks noChangeArrowheads="1"/>
            </p:cNvSpPr>
            <p:nvPr/>
          </p:nvSpPr>
          <p:spPr bwMode="auto">
            <a:xfrm>
              <a:off x="1004888" y="5600701"/>
              <a:ext cx="698500" cy="9525"/>
            </a:xfrm>
            <a:prstGeom prst="rect">
              <a:avLst/>
            </a:prstGeom>
            <a:solidFill>
              <a:srgbClr val="FB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73">
              <a:extLst>
                <a:ext uri="{FF2B5EF4-FFF2-40B4-BE49-F238E27FC236}">
                  <a16:creationId xmlns:a16="http://schemas.microsoft.com/office/drawing/2014/main" id="{41D6D9B3-F9C3-E622-7181-D3661173A903}"/>
                </a:ext>
              </a:extLst>
            </p:cNvPr>
            <p:cNvSpPr>
              <a:spLocks noChangeArrowheads="1"/>
            </p:cNvSpPr>
            <p:nvPr/>
          </p:nvSpPr>
          <p:spPr bwMode="auto">
            <a:xfrm>
              <a:off x="1004888" y="5610226"/>
              <a:ext cx="698500" cy="9525"/>
            </a:xfrm>
            <a:prstGeom prst="rect">
              <a:avLst/>
            </a:prstGeom>
            <a:solidFill>
              <a:srgbClr val="FA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74">
              <a:extLst>
                <a:ext uri="{FF2B5EF4-FFF2-40B4-BE49-F238E27FC236}">
                  <a16:creationId xmlns:a16="http://schemas.microsoft.com/office/drawing/2014/main" id="{8F8E8A85-31A6-E5C2-6596-2876583E4934}"/>
                </a:ext>
              </a:extLst>
            </p:cNvPr>
            <p:cNvSpPr>
              <a:spLocks noChangeArrowheads="1"/>
            </p:cNvSpPr>
            <p:nvPr/>
          </p:nvSpPr>
          <p:spPr bwMode="auto">
            <a:xfrm>
              <a:off x="1004888" y="5619751"/>
              <a:ext cx="698500" cy="9525"/>
            </a:xfrm>
            <a:prstGeom prst="rect">
              <a:avLst/>
            </a:prstGeom>
            <a:solidFill>
              <a:srgbClr val="F9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75">
              <a:extLst>
                <a:ext uri="{FF2B5EF4-FFF2-40B4-BE49-F238E27FC236}">
                  <a16:creationId xmlns:a16="http://schemas.microsoft.com/office/drawing/2014/main" id="{64F5BEE2-866E-9A00-83EA-B43F82E5ADB4}"/>
                </a:ext>
              </a:extLst>
            </p:cNvPr>
            <p:cNvSpPr>
              <a:spLocks noChangeArrowheads="1"/>
            </p:cNvSpPr>
            <p:nvPr/>
          </p:nvSpPr>
          <p:spPr bwMode="auto">
            <a:xfrm>
              <a:off x="1004888" y="5629276"/>
              <a:ext cx="698500" cy="9525"/>
            </a:xfrm>
            <a:prstGeom prst="rect">
              <a:avLst/>
            </a:prstGeom>
            <a:solidFill>
              <a:srgbClr val="F8FC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76">
              <a:extLst>
                <a:ext uri="{FF2B5EF4-FFF2-40B4-BE49-F238E27FC236}">
                  <a16:creationId xmlns:a16="http://schemas.microsoft.com/office/drawing/2014/main" id="{798F0867-4C36-28C7-675F-0007AEA32D14}"/>
                </a:ext>
              </a:extLst>
            </p:cNvPr>
            <p:cNvSpPr>
              <a:spLocks noChangeArrowheads="1"/>
            </p:cNvSpPr>
            <p:nvPr/>
          </p:nvSpPr>
          <p:spPr bwMode="auto">
            <a:xfrm>
              <a:off x="1004888" y="5638801"/>
              <a:ext cx="698500" cy="9525"/>
            </a:xfrm>
            <a:prstGeom prst="rect">
              <a:avLst/>
            </a:prstGeom>
            <a:solidFill>
              <a:srgbClr val="F6FC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77">
              <a:extLst>
                <a:ext uri="{FF2B5EF4-FFF2-40B4-BE49-F238E27FC236}">
                  <a16:creationId xmlns:a16="http://schemas.microsoft.com/office/drawing/2014/main" id="{7AFF6426-7241-F5E7-36A3-FEF5F6CC8D77}"/>
                </a:ext>
              </a:extLst>
            </p:cNvPr>
            <p:cNvSpPr>
              <a:spLocks noChangeArrowheads="1"/>
            </p:cNvSpPr>
            <p:nvPr/>
          </p:nvSpPr>
          <p:spPr bwMode="auto">
            <a:xfrm>
              <a:off x="1004888" y="5648326"/>
              <a:ext cx="698500" cy="9525"/>
            </a:xfrm>
            <a:prstGeom prst="rect">
              <a:avLst/>
            </a:prstGeom>
            <a:solidFill>
              <a:srgbClr val="F5FB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78">
              <a:extLst>
                <a:ext uri="{FF2B5EF4-FFF2-40B4-BE49-F238E27FC236}">
                  <a16:creationId xmlns:a16="http://schemas.microsoft.com/office/drawing/2014/main" id="{82A230E3-740C-B843-CE91-5DCFA3F37D6A}"/>
                </a:ext>
              </a:extLst>
            </p:cNvPr>
            <p:cNvSpPr>
              <a:spLocks noChangeArrowheads="1"/>
            </p:cNvSpPr>
            <p:nvPr/>
          </p:nvSpPr>
          <p:spPr bwMode="auto">
            <a:xfrm>
              <a:off x="1004888" y="5657851"/>
              <a:ext cx="698500" cy="9525"/>
            </a:xfrm>
            <a:prstGeom prst="rect">
              <a:avLst/>
            </a:prstGeom>
            <a:solidFill>
              <a:srgbClr val="F4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79">
              <a:extLst>
                <a:ext uri="{FF2B5EF4-FFF2-40B4-BE49-F238E27FC236}">
                  <a16:creationId xmlns:a16="http://schemas.microsoft.com/office/drawing/2014/main" id="{BC22C5B7-E997-DEEE-0FB9-CD2A04C0FCD9}"/>
                </a:ext>
              </a:extLst>
            </p:cNvPr>
            <p:cNvSpPr>
              <a:spLocks noChangeArrowheads="1"/>
            </p:cNvSpPr>
            <p:nvPr/>
          </p:nvSpPr>
          <p:spPr bwMode="auto">
            <a:xfrm>
              <a:off x="1004888" y="5667376"/>
              <a:ext cx="698500" cy="9525"/>
            </a:xfrm>
            <a:prstGeom prst="rect">
              <a:avLst/>
            </a:prstGeom>
            <a:solidFill>
              <a:srgbClr val="F3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80">
              <a:extLst>
                <a:ext uri="{FF2B5EF4-FFF2-40B4-BE49-F238E27FC236}">
                  <a16:creationId xmlns:a16="http://schemas.microsoft.com/office/drawing/2014/main" id="{2C08F02F-3210-F6D0-B3D2-2269CF26610A}"/>
                </a:ext>
              </a:extLst>
            </p:cNvPr>
            <p:cNvSpPr>
              <a:spLocks noChangeArrowheads="1"/>
            </p:cNvSpPr>
            <p:nvPr/>
          </p:nvSpPr>
          <p:spPr bwMode="auto">
            <a:xfrm>
              <a:off x="1004888" y="5676901"/>
              <a:ext cx="698500" cy="9525"/>
            </a:xfrm>
            <a:prstGeom prst="rect">
              <a:avLst/>
            </a:prstGeom>
            <a:solidFill>
              <a:srgbClr val="F1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81">
              <a:extLst>
                <a:ext uri="{FF2B5EF4-FFF2-40B4-BE49-F238E27FC236}">
                  <a16:creationId xmlns:a16="http://schemas.microsoft.com/office/drawing/2014/main" id="{4D9BAD2C-3DCB-6D6B-8B17-6A52B04DBBBE}"/>
                </a:ext>
              </a:extLst>
            </p:cNvPr>
            <p:cNvSpPr>
              <a:spLocks noChangeArrowheads="1"/>
            </p:cNvSpPr>
            <p:nvPr/>
          </p:nvSpPr>
          <p:spPr bwMode="auto">
            <a:xfrm>
              <a:off x="1004888" y="5686426"/>
              <a:ext cx="698500" cy="9525"/>
            </a:xfrm>
            <a:prstGeom prst="rect">
              <a:avLst/>
            </a:prstGeom>
            <a:solidFill>
              <a:srgbClr val="EFF9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82">
              <a:extLst>
                <a:ext uri="{FF2B5EF4-FFF2-40B4-BE49-F238E27FC236}">
                  <a16:creationId xmlns:a16="http://schemas.microsoft.com/office/drawing/2014/main" id="{A4FB60E5-726C-53E6-5BDD-853DA5BAEF99}"/>
                </a:ext>
              </a:extLst>
            </p:cNvPr>
            <p:cNvSpPr>
              <a:spLocks noChangeArrowheads="1"/>
            </p:cNvSpPr>
            <p:nvPr/>
          </p:nvSpPr>
          <p:spPr bwMode="auto">
            <a:xfrm>
              <a:off x="1004888" y="5695951"/>
              <a:ext cx="698500" cy="9525"/>
            </a:xfrm>
            <a:prstGeom prst="rect">
              <a:avLst/>
            </a:prstGeom>
            <a:solidFill>
              <a:srgbClr val="EEF9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83">
              <a:extLst>
                <a:ext uri="{FF2B5EF4-FFF2-40B4-BE49-F238E27FC236}">
                  <a16:creationId xmlns:a16="http://schemas.microsoft.com/office/drawing/2014/main" id="{39DD0820-15B9-7F97-91E3-C87F5E3CCF02}"/>
                </a:ext>
              </a:extLst>
            </p:cNvPr>
            <p:cNvSpPr>
              <a:spLocks noChangeArrowheads="1"/>
            </p:cNvSpPr>
            <p:nvPr/>
          </p:nvSpPr>
          <p:spPr bwMode="auto">
            <a:xfrm>
              <a:off x="1004888" y="5705476"/>
              <a:ext cx="698500" cy="9525"/>
            </a:xfrm>
            <a:prstGeom prst="rect">
              <a:avLst/>
            </a:prstGeom>
            <a:solidFill>
              <a:srgbClr val="ECF8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84">
              <a:extLst>
                <a:ext uri="{FF2B5EF4-FFF2-40B4-BE49-F238E27FC236}">
                  <a16:creationId xmlns:a16="http://schemas.microsoft.com/office/drawing/2014/main" id="{3622C786-6816-D73A-FB73-159A44A0879E}"/>
                </a:ext>
              </a:extLst>
            </p:cNvPr>
            <p:cNvSpPr>
              <a:spLocks noChangeArrowheads="1"/>
            </p:cNvSpPr>
            <p:nvPr/>
          </p:nvSpPr>
          <p:spPr bwMode="auto">
            <a:xfrm>
              <a:off x="1004888" y="5715001"/>
              <a:ext cx="698500" cy="9525"/>
            </a:xfrm>
            <a:prstGeom prst="rect">
              <a:avLst/>
            </a:prstGeom>
            <a:solidFill>
              <a:srgbClr val="EB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85">
              <a:extLst>
                <a:ext uri="{FF2B5EF4-FFF2-40B4-BE49-F238E27FC236}">
                  <a16:creationId xmlns:a16="http://schemas.microsoft.com/office/drawing/2014/main" id="{5E426970-227F-8CB8-F2CF-CD7464771ED2}"/>
                </a:ext>
              </a:extLst>
            </p:cNvPr>
            <p:cNvSpPr>
              <a:spLocks noChangeArrowheads="1"/>
            </p:cNvSpPr>
            <p:nvPr/>
          </p:nvSpPr>
          <p:spPr bwMode="auto">
            <a:xfrm>
              <a:off x="1004888" y="5724526"/>
              <a:ext cx="698500" cy="9525"/>
            </a:xfrm>
            <a:prstGeom prst="rect">
              <a:avLst/>
            </a:prstGeom>
            <a:solidFill>
              <a:srgbClr val="E9F7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86">
              <a:extLst>
                <a:ext uri="{FF2B5EF4-FFF2-40B4-BE49-F238E27FC236}">
                  <a16:creationId xmlns:a16="http://schemas.microsoft.com/office/drawing/2014/main" id="{2D4EDFF8-E2F2-9878-D900-5003437A6C10}"/>
                </a:ext>
              </a:extLst>
            </p:cNvPr>
            <p:cNvSpPr>
              <a:spLocks noChangeArrowheads="1"/>
            </p:cNvSpPr>
            <p:nvPr/>
          </p:nvSpPr>
          <p:spPr bwMode="auto">
            <a:xfrm>
              <a:off x="1004888" y="5734051"/>
              <a:ext cx="698500" cy="11113"/>
            </a:xfrm>
            <a:prstGeom prst="rect">
              <a:avLst/>
            </a:prstGeom>
            <a:solidFill>
              <a:srgbClr val="E7F6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87">
              <a:extLst>
                <a:ext uri="{FF2B5EF4-FFF2-40B4-BE49-F238E27FC236}">
                  <a16:creationId xmlns:a16="http://schemas.microsoft.com/office/drawing/2014/main" id="{1890C298-8157-988B-1E58-629794F1201A}"/>
                </a:ext>
              </a:extLst>
            </p:cNvPr>
            <p:cNvSpPr>
              <a:spLocks noChangeArrowheads="1"/>
            </p:cNvSpPr>
            <p:nvPr/>
          </p:nvSpPr>
          <p:spPr bwMode="auto">
            <a:xfrm>
              <a:off x="1004888" y="5745163"/>
              <a:ext cx="698500" cy="9525"/>
            </a:xfrm>
            <a:prstGeom prst="rect">
              <a:avLst/>
            </a:prstGeom>
            <a:solidFill>
              <a:srgbClr val="E5F6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88">
              <a:extLst>
                <a:ext uri="{FF2B5EF4-FFF2-40B4-BE49-F238E27FC236}">
                  <a16:creationId xmlns:a16="http://schemas.microsoft.com/office/drawing/2014/main" id="{C6019F46-2FF1-07E1-5347-1B5D9F2EAE4A}"/>
                </a:ext>
              </a:extLst>
            </p:cNvPr>
            <p:cNvSpPr>
              <a:spLocks noChangeArrowheads="1"/>
            </p:cNvSpPr>
            <p:nvPr/>
          </p:nvSpPr>
          <p:spPr bwMode="auto">
            <a:xfrm>
              <a:off x="1004888" y="5754688"/>
              <a:ext cx="698500" cy="9525"/>
            </a:xfrm>
            <a:prstGeom prst="rect">
              <a:avLst/>
            </a:prstGeom>
            <a:solidFill>
              <a:srgbClr val="E3F5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89">
              <a:extLst>
                <a:ext uri="{FF2B5EF4-FFF2-40B4-BE49-F238E27FC236}">
                  <a16:creationId xmlns:a16="http://schemas.microsoft.com/office/drawing/2014/main" id="{D3FC6069-439E-D18B-9D24-995FDFD7F0FB}"/>
                </a:ext>
              </a:extLst>
            </p:cNvPr>
            <p:cNvSpPr>
              <a:spLocks noChangeArrowheads="1"/>
            </p:cNvSpPr>
            <p:nvPr/>
          </p:nvSpPr>
          <p:spPr bwMode="auto">
            <a:xfrm>
              <a:off x="1004888" y="5764213"/>
              <a:ext cx="698500" cy="9525"/>
            </a:xfrm>
            <a:prstGeom prst="rect">
              <a:avLst/>
            </a:prstGeom>
            <a:solidFill>
              <a:srgbClr val="E2F4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90">
              <a:extLst>
                <a:ext uri="{FF2B5EF4-FFF2-40B4-BE49-F238E27FC236}">
                  <a16:creationId xmlns:a16="http://schemas.microsoft.com/office/drawing/2014/main" id="{8849E765-829E-26DB-D4E4-BF802883FC2F}"/>
                </a:ext>
              </a:extLst>
            </p:cNvPr>
            <p:cNvSpPr>
              <a:spLocks noChangeArrowheads="1"/>
            </p:cNvSpPr>
            <p:nvPr/>
          </p:nvSpPr>
          <p:spPr bwMode="auto">
            <a:xfrm>
              <a:off x="1004888" y="5773738"/>
              <a:ext cx="698500" cy="9525"/>
            </a:xfrm>
            <a:prstGeom prst="rect">
              <a:avLst/>
            </a:prstGeom>
            <a:solidFill>
              <a:srgbClr val="E0F4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91">
              <a:extLst>
                <a:ext uri="{FF2B5EF4-FFF2-40B4-BE49-F238E27FC236}">
                  <a16:creationId xmlns:a16="http://schemas.microsoft.com/office/drawing/2014/main" id="{9D61AE49-3527-AF18-2E5D-1D24828756D0}"/>
                </a:ext>
              </a:extLst>
            </p:cNvPr>
            <p:cNvSpPr>
              <a:spLocks noChangeArrowheads="1"/>
            </p:cNvSpPr>
            <p:nvPr/>
          </p:nvSpPr>
          <p:spPr bwMode="auto">
            <a:xfrm>
              <a:off x="1004888" y="5783263"/>
              <a:ext cx="698500" cy="9525"/>
            </a:xfrm>
            <a:prstGeom prst="rect">
              <a:avLst/>
            </a:prstGeom>
            <a:solidFill>
              <a:srgbClr val="DEF3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92">
              <a:extLst>
                <a:ext uri="{FF2B5EF4-FFF2-40B4-BE49-F238E27FC236}">
                  <a16:creationId xmlns:a16="http://schemas.microsoft.com/office/drawing/2014/main" id="{2D3A6509-5618-F661-68AE-16CA12D77E2B}"/>
                </a:ext>
              </a:extLst>
            </p:cNvPr>
            <p:cNvSpPr>
              <a:spLocks noChangeArrowheads="1"/>
            </p:cNvSpPr>
            <p:nvPr/>
          </p:nvSpPr>
          <p:spPr bwMode="auto">
            <a:xfrm>
              <a:off x="1004888" y="5792788"/>
              <a:ext cx="698500" cy="9525"/>
            </a:xfrm>
            <a:prstGeom prst="rect">
              <a:avLst/>
            </a:prstGeom>
            <a:solidFill>
              <a:srgbClr val="DDF3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93">
              <a:extLst>
                <a:ext uri="{FF2B5EF4-FFF2-40B4-BE49-F238E27FC236}">
                  <a16:creationId xmlns:a16="http://schemas.microsoft.com/office/drawing/2014/main" id="{1ED464A4-2FDE-E005-26E0-76DFC6E50DD2}"/>
                </a:ext>
              </a:extLst>
            </p:cNvPr>
            <p:cNvSpPr>
              <a:spLocks noChangeArrowheads="1"/>
            </p:cNvSpPr>
            <p:nvPr/>
          </p:nvSpPr>
          <p:spPr bwMode="auto">
            <a:xfrm>
              <a:off x="1004888" y="5802313"/>
              <a:ext cx="698500" cy="9525"/>
            </a:xfrm>
            <a:prstGeom prst="rect">
              <a:avLst/>
            </a:prstGeom>
            <a:solidFill>
              <a:srgbClr val="DBF2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94">
              <a:extLst>
                <a:ext uri="{FF2B5EF4-FFF2-40B4-BE49-F238E27FC236}">
                  <a16:creationId xmlns:a16="http://schemas.microsoft.com/office/drawing/2014/main" id="{5B5D6B78-8E96-0B23-19B8-2B47DA047DE4}"/>
                </a:ext>
              </a:extLst>
            </p:cNvPr>
            <p:cNvSpPr>
              <a:spLocks noChangeArrowheads="1"/>
            </p:cNvSpPr>
            <p:nvPr/>
          </p:nvSpPr>
          <p:spPr bwMode="auto">
            <a:xfrm>
              <a:off x="1004888" y="5811838"/>
              <a:ext cx="698500" cy="9525"/>
            </a:xfrm>
            <a:prstGeom prst="rect">
              <a:avLst/>
            </a:prstGeom>
            <a:solidFill>
              <a:srgbClr val="DAF2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95">
              <a:extLst>
                <a:ext uri="{FF2B5EF4-FFF2-40B4-BE49-F238E27FC236}">
                  <a16:creationId xmlns:a16="http://schemas.microsoft.com/office/drawing/2014/main" id="{1E9E5F1D-DC03-E77A-A447-E26B2E5F00C8}"/>
                </a:ext>
              </a:extLst>
            </p:cNvPr>
            <p:cNvSpPr>
              <a:spLocks noChangeArrowheads="1"/>
            </p:cNvSpPr>
            <p:nvPr/>
          </p:nvSpPr>
          <p:spPr bwMode="auto">
            <a:xfrm>
              <a:off x="1004888" y="5821363"/>
              <a:ext cx="698500" cy="9525"/>
            </a:xfrm>
            <a:prstGeom prst="rect">
              <a:avLst/>
            </a:prstGeom>
            <a:solidFill>
              <a:srgbClr val="D8F1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96">
              <a:extLst>
                <a:ext uri="{FF2B5EF4-FFF2-40B4-BE49-F238E27FC236}">
                  <a16:creationId xmlns:a16="http://schemas.microsoft.com/office/drawing/2014/main" id="{60C3DF35-8E6D-7928-9621-D8BE96A62DFA}"/>
                </a:ext>
              </a:extLst>
            </p:cNvPr>
            <p:cNvSpPr>
              <a:spLocks noChangeArrowheads="1"/>
            </p:cNvSpPr>
            <p:nvPr/>
          </p:nvSpPr>
          <p:spPr bwMode="auto">
            <a:xfrm>
              <a:off x="1004888" y="5830888"/>
              <a:ext cx="698500" cy="9525"/>
            </a:xfrm>
            <a:prstGeom prst="rect">
              <a:avLst/>
            </a:prstGeom>
            <a:solidFill>
              <a:srgbClr val="D7F1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7">
              <a:extLst>
                <a:ext uri="{FF2B5EF4-FFF2-40B4-BE49-F238E27FC236}">
                  <a16:creationId xmlns:a16="http://schemas.microsoft.com/office/drawing/2014/main" id="{7840DD57-0DA8-7616-117A-358AE860772A}"/>
                </a:ext>
              </a:extLst>
            </p:cNvPr>
            <p:cNvSpPr>
              <a:spLocks noChangeArrowheads="1"/>
            </p:cNvSpPr>
            <p:nvPr/>
          </p:nvSpPr>
          <p:spPr bwMode="auto">
            <a:xfrm>
              <a:off x="1004888" y="5840413"/>
              <a:ext cx="698500" cy="9525"/>
            </a:xfrm>
            <a:prstGeom prst="rect">
              <a:avLst/>
            </a:prstGeom>
            <a:solidFill>
              <a:srgbClr val="D6F0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98">
              <a:extLst>
                <a:ext uri="{FF2B5EF4-FFF2-40B4-BE49-F238E27FC236}">
                  <a16:creationId xmlns:a16="http://schemas.microsoft.com/office/drawing/2014/main" id="{82A311FB-15F9-C7B1-08C3-17469E7FB6DF}"/>
                </a:ext>
              </a:extLst>
            </p:cNvPr>
            <p:cNvSpPr>
              <a:spLocks noChangeArrowheads="1"/>
            </p:cNvSpPr>
            <p:nvPr/>
          </p:nvSpPr>
          <p:spPr bwMode="auto">
            <a:xfrm>
              <a:off x="1004888" y="5849938"/>
              <a:ext cx="698500" cy="19050"/>
            </a:xfrm>
            <a:prstGeom prst="rect">
              <a:avLst/>
            </a:prstGeom>
            <a:solidFill>
              <a:srgbClr val="D4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99">
              <a:extLst>
                <a:ext uri="{FF2B5EF4-FFF2-40B4-BE49-F238E27FC236}">
                  <a16:creationId xmlns:a16="http://schemas.microsoft.com/office/drawing/2014/main" id="{D428D6FC-829E-3991-E458-22D361C0AE48}"/>
                </a:ext>
              </a:extLst>
            </p:cNvPr>
            <p:cNvSpPr>
              <a:spLocks noChangeArrowheads="1"/>
            </p:cNvSpPr>
            <p:nvPr/>
          </p:nvSpPr>
          <p:spPr bwMode="auto">
            <a:xfrm>
              <a:off x="1004888" y="5868988"/>
              <a:ext cx="698500" cy="9525"/>
            </a:xfrm>
            <a:prstGeom prst="rect">
              <a:avLst/>
            </a:prstGeom>
            <a:solidFill>
              <a:srgbClr val="D3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00">
              <a:extLst>
                <a:ext uri="{FF2B5EF4-FFF2-40B4-BE49-F238E27FC236}">
                  <a16:creationId xmlns:a16="http://schemas.microsoft.com/office/drawing/2014/main" id="{9C38720C-A499-E8D8-AE78-95D3B086A0AE}"/>
                </a:ext>
              </a:extLst>
            </p:cNvPr>
            <p:cNvSpPr>
              <a:spLocks noChangeArrowheads="1"/>
            </p:cNvSpPr>
            <p:nvPr/>
          </p:nvSpPr>
          <p:spPr bwMode="auto">
            <a:xfrm>
              <a:off x="1004888" y="5878513"/>
              <a:ext cx="698500" cy="9525"/>
            </a:xfrm>
            <a:prstGeom prst="rect">
              <a:avLst/>
            </a:prstGeom>
            <a:solidFill>
              <a:srgbClr val="D2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01">
              <a:extLst>
                <a:ext uri="{FF2B5EF4-FFF2-40B4-BE49-F238E27FC236}">
                  <a16:creationId xmlns:a16="http://schemas.microsoft.com/office/drawing/2014/main" id="{2C6DC375-789B-DF5E-C8F3-59ABDF2BE2A9}"/>
                </a:ext>
              </a:extLst>
            </p:cNvPr>
            <p:cNvSpPr>
              <a:spLocks noChangeArrowheads="1"/>
            </p:cNvSpPr>
            <p:nvPr/>
          </p:nvSpPr>
          <p:spPr bwMode="auto">
            <a:xfrm>
              <a:off x="1004888" y="5888038"/>
              <a:ext cx="698500" cy="9525"/>
            </a:xfrm>
            <a:prstGeom prst="rect">
              <a:avLst/>
            </a:prstGeom>
            <a:solidFill>
              <a:srgbClr val="D1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02">
              <a:extLst>
                <a:ext uri="{FF2B5EF4-FFF2-40B4-BE49-F238E27FC236}">
                  <a16:creationId xmlns:a16="http://schemas.microsoft.com/office/drawing/2014/main" id="{D3AD3B11-3203-7CB1-CEAD-E793BCEA260C}"/>
                </a:ext>
              </a:extLst>
            </p:cNvPr>
            <p:cNvSpPr>
              <a:spLocks noChangeArrowheads="1"/>
            </p:cNvSpPr>
            <p:nvPr/>
          </p:nvSpPr>
          <p:spPr bwMode="auto">
            <a:xfrm>
              <a:off x="1004888" y="5897563"/>
              <a:ext cx="698500" cy="9525"/>
            </a:xfrm>
            <a:prstGeom prst="rect">
              <a:avLst/>
            </a:prstGeom>
            <a:solidFill>
              <a:srgbClr val="D0EF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03">
              <a:extLst>
                <a:ext uri="{FF2B5EF4-FFF2-40B4-BE49-F238E27FC236}">
                  <a16:creationId xmlns:a16="http://schemas.microsoft.com/office/drawing/2014/main" id="{9771D15D-DC54-2E01-F1B5-051D9D1D45A4}"/>
                </a:ext>
              </a:extLst>
            </p:cNvPr>
            <p:cNvSpPr>
              <a:spLocks noChangeArrowheads="1"/>
            </p:cNvSpPr>
            <p:nvPr/>
          </p:nvSpPr>
          <p:spPr bwMode="auto">
            <a:xfrm>
              <a:off x="1004888" y="5907088"/>
              <a:ext cx="698500" cy="9525"/>
            </a:xfrm>
            <a:prstGeom prst="rect">
              <a:avLst/>
            </a:prstGeom>
            <a:solidFill>
              <a:srgbClr val="D0EE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04">
              <a:extLst>
                <a:ext uri="{FF2B5EF4-FFF2-40B4-BE49-F238E27FC236}">
                  <a16:creationId xmlns:a16="http://schemas.microsoft.com/office/drawing/2014/main" id="{1BD5605F-AADB-0D38-13FB-CD997CD5A23C}"/>
                </a:ext>
              </a:extLst>
            </p:cNvPr>
            <p:cNvSpPr>
              <a:spLocks noChangeArrowheads="1"/>
            </p:cNvSpPr>
            <p:nvPr/>
          </p:nvSpPr>
          <p:spPr bwMode="auto">
            <a:xfrm>
              <a:off x="1004888" y="5916613"/>
              <a:ext cx="698500" cy="19050"/>
            </a:xfrm>
            <a:prstGeom prst="rect">
              <a:avLst/>
            </a:prstGeom>
            <a:solidFill>
              <a:srgbClr val="CFEE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05">
              <a:extLst>
                <a:ext uri="{FF2B5EF4-FFF2-40B4-BE49-F238E27FC236}">
                  <a16:creationId xmlns:a16="http://schemas.microsoft.com/office/drawing/2014/main" id="{1370BDD2-38A7-DAEA-8EAD-C4E38E8AAD9F}"/>
                </a:ext>
              </a:extLst>
            </p:cNvPr>
            <p:cNvSpPr>
              <a:spLocks noChangeArrowheads="1"/>
            </p:cNvSpPr>
            <p:nvPr/>
          </p:nvSpPr>
          <p:spPr bwMode="auto">
            <a:xfrm>
              <a:off x="1004888" y="5935663"/>
              <a:ext cx="698500" cy="28575"/>
            </a:xfrm>
            <a:prstGeom prst="rect">
              <a:avLst/>
            </a:prstGeom>
            <a:solidFill>
              <a:srgbClr val="CEEE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07">
              <a:extLst>
                <a:ext uri="{FF2B5EF4-FFF2-40B4-BE49-F238E27FC236}">
                  <a16:creationId xmlns:a16="http://schemas.microsoft.com/office/drawing/2014/main" id="{ECF79F62-99DC-DFDC-EB9F-B929CA7F0EB4}"/>
                </a:ext>
              </a:extLst>
            </p:cNvPr>
            <p:cNvSpPr>
              <a:spLocks/>
            </p:cNvSpPr>
            <p:nvPr/>
          </p:nvSpPr>
          <p:spPr bwMode="auto">
            <a:xfrm>
              <a:off x="1574800" y="5722938"/>
              <a:ext cx="85725" cy="50800"/>
            </a:xfrm>
            <a:custGeom>
              <a:avLst/>
              <a:gdLst>
                <a:gd name="T0" fmla="*/ 9 w 54"/>
                <a:gd name="T1" fmla="*/ 0 h 32"/>
                <a:gd name="T2" fmla="*/ 54 w 54"/>
                <a:gd name="T3" fmla="*/ 27 h 32"/>
                <a:gd name="T4" fmla="*/ 44 w 54"/>
                <a:gd name="T5" fmla="*/ 32 h 32"/>
                <a:gd name="T6" fmla="*/ 0 w 54"/>
                <a:gd name="T7" fmla="*/ 6 h 32"/>
                <a:gd name="T8" fmla="*/ 9 w 54"/>
                <a:gd name="T9" fmla="*/ 0 h 32"/>
              </a:gdLst>
              <a:ahLst/>
              <a:cxnLst>
                <a:cxn ang="0">
                  <a:pos x="T0" y="T1"/>
                </a:cxn>
                <a:cxn ang="0">
                  <a:pos x="T2" y="T3"/>
                </a:cxn>
                <a:cxn ang="0">
                  <a:pos x="T4" y="T5"/>
                </a:cxn>
                <a:cxn ang="0">
                  <a:pos x="T6" y="T7"/>
                </a:cxn>
                <a:cxn ang="0">
                  <a:pos x="T8" y="T9"/>
                </a:cxn>
              </a:cxnLst>
              <a:rect l="0" t="0" r="r" b="b"/>
              <a:pathLst>
                <a:path w="54" h="32">
                  <a:moveTo>
                    <a:pt x="9" y="0"/>
                  </a:moveTo>
                  <a:lnTo>
                    <a:pt x="54" y="27"/>
                  </a:lnTo>
                  <a:lnTo>
                    <a:pt x="44" y="32"/>
                  </a:lnTo>
                  <a:lnTo>
                    <a:pt x="0" y="6"/>
                  </a:lnTo>
                  <a:lnTo>
                    <a:pt x="9" y="0"/>
                  </a:lnTo>
                  <a:close/>
                </a:path>
              </a:pathLst>
            </a:custGeom>
            <a:solidFill>
              <a:srgbClr val="A6DE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2" name="Picture 108">
              <a:extLst>
                <a:ext uri="{FF2B5EF4-FFF2-40B4-BE49-F238E27FC236}">
                  <a16:creationId xmlns:a16="http://schemas.microsoft.com/office/drawing/2014/main" id="{EB35F7E0-BFF0-05D3-0FEE-504C06336D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9088" y="5657851"/>
              <a:ext cx="12382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Freeform 109">
              <a:extLst>
                <a:ext uri="{FF2B5EF4-FFF2-40B4-BE49-F238E27FC236}">
                  <a16:creationId xmlns:a16="http://schemas.microsoft.com/office/drawing/2014/main" id="{E84F2F54-5D6D-114C-13D0-C1E0126DB664}"/>
                </a:ext>
              </a:extLst>
            </p:cNvPr>
            <p:cNvSpPr>
              <a:spLocks/>
            </p:cNvSpPr>
            <p:nvPr/>
          </p:nvSpPr>
          <p:spPr bwMode="auto">
            <a:xfrm>
              <a:off x="1589088" y="5664201"/>
              <a:ext cx="106363" cy="103188"/>
            </a:xfrm>
            <a:custGeom>
              <a:avLst/>
              <a:gdLst>
                <a:gd name="T0" fmla="*/ 47 w 67"/>
                <a:gd name="T1" fmla="*/ 65 h 65"/>
                <a:gd name="T2" fmla="*/ 0 w 67"/>
                <a:gd name="T3" fmla="*/ 37 h 65"/>
                <a:gd name="T4" fmla="*/ 67 w 67"/>
                <a:gd name="T5" fmla="*/ 0 h 65"/>
                <a:gd name="T6" fmla="*/ 47 w 67"/>
                <a:gd name="T7" fmla="*/ 65 h 65"/>
              </a:gdLst>
              <a:ahLst/>
              <a:cxnLst>
                <a:cxn ang="0">
                  <a:pos x="T0" y="T1"/>
                </a:cxn>
                <a:cxn ang="0">
                  <a:pos x="T2" y="T3"/>
                </a:cxn>
                <a:cxn ang="0">
                  <a:pos x="T4" y="T5"/>
                </a:cxn>
                <a:cxn ang="0">
                  <a:pos x="T6" y="T7"/>
                </a:cxn>
              </a:cxnLst>
              <a:rect l="0" t="0" r="r" b="b"/>
              <a:pathLst>
                <a:path w="67" h="65">
                  <a:moveTo>
                    <a:pt x="47" y="65"/>
                  </a:moveTo>
                  <a:lnTo>
                    <a:pt x="0" y="37"/>
                  </a:lnTo>
                  <a:lnTo>
                    <a:pt x="67" y="0"/>
                  </a:lnTo>
                  <a:lnTo>
                    <a:pt x="47" y="65"/>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Freeform 110">
              <a:extLst>
                <a:ext uri="{FF2B5EF4-FFF2-40B4-BE49-F238E27FC236}">
                  <a16:creationId xmlns:a16="http://schemas.microsoft.com/office/drawing/2014/main" id="{EE4483F4-E3A2-5E29-8D92-14FD52DA4517}"/>
                </a:ext>
              </a:extLst>
            </p:cNvPr>
            <p:cNvSpPr>
              <a:spLocks noEditPoints="1"/>
            </p:cNvSpPr>
            <p:nvPr/>
          </p:nvSpPr>
          <p:spPr bwMode="auto">
            <a:xfrm>
              <a:off x="1144588" y="5594351"/>
              <a:ext cx="411163" cy="273050"/>
            </a:xfrm>
            <a:custGeom>
              <a:avLst/>
              <a:gdLst>
                <a:gd name="T0" fmla="*/ 143 w 259"/>
                <a:gd name="T1" fmla="*/ 172 h 172"/>
                <a:gd name="T2" fmla="*/ 0 w 259"/>
                <a:gd name="T3" fmla="*/ 89 h 172"/>
                <a:gd name="T4" fmla="*/ 181 w 259"/>
                <a:gd name="T5" fmla="*/ 152 h 172"/>
                <a:gd name="T6" fmla="*/ 37 w 259"/>
                <a:gd name="T7" fmla="*/ 68 h 172"/>
                <a:gd name="T8" fmla="*/ 220 w 259"/>
                <a:gd name="T9" fmla="*/ 128 h 172"/>
                <a:gd name="T10" fmla="*/ 76 w 259"/>
                <a:gd name="T11" fmla="*/ 45 h 172"/>
                <a:gd name="T12" fmla="*/ 259 w 259"/>
                <a:gd name="T13" fmla="*/ 105 h 172"/>
                <a:gd name="T14" fmla="*/ 116 w 259"/>
                <a:gd name="T15" fmla="*/ 22 h 172"/>
                <a:gd name="T16" fmla="*/ 250 w 259"/>
                <a:gd name="T17" fmla="*/ 58 h 172"/>
                <a:gd name="T18" fmla="*/ 150 w 259"/>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172">
                  <a:moveTo>
                    <a:pt x="143" y="172"/>
                  </a:moveTo>
                  <a:lnTo>
                    <a:pt x="0" y="89"/>
                  </a:lnTo>
                  <a:moveTo>
                    <a:pt x="181" y="152"/>
                  </a:moveTo>
                  <a:lnTo>
                    <a:pt x="37" y="68"/>
                  </a:lnTo>
                  <a:moveTo>
                    <a:pt x="220" y="128"/>
                  </a:moveTo>
                  <a:lnTo>
                    <a:pt x="76" y="45"/>
                  </a:lnTo>
                  <a:moveTo>
                    <a:pt x="259" y="105"/>
                  </a:moveTo>
                  <a:lnTo>
                    <a:pt x="116" y="22"/>
                  </a:lnTo>
                  <a:moveTo>
                    <a:pt x="250" y="58"/>
                  </a:moveTo>
                  <a:lnTo>
                    <a:pt x="150" y="0"/>
                  </a:lnTo>
                </a:path>
              </a:pathLst>
            </a:custGeom>
            <a:noFill/>
            <a:ln w="4763" cap="rnd">
              <a:solidFill>
                <a:srgbClr val="2657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36" name="Freeform 111">
            <a:extLst>
              <a:ext uri="{FF2B5EF4-FFF2-40B4-BE49-F238E27FC236}">
                <a16:creationId xmlns:a16="http://schemas.microsoft.com/office/drawing/2014/main" id="{27C96A73-957B-36A1-E97C-2EAA229D38E5}"/>
              </a:ext>
            </a:extLst>
          </p:cNvPr>
          <p:cNvSpPr>
            <a:spLocks/>
          </p:cNvSpPr>
          <p:nvPr/>
        </p:nvSpPr>
        <p:spPr bwMode="auto">
          <a:xfrm>
            <a:off x="9533850" y="5017164"/>
            <a:ext cx="758825" cy="603250"/>
          </a:xfrm>
          <a:custGeom>
            <a:avLst/>
            <a:gdLst>
              <a:gd name="T0" fmla="*/ 435 w 478"/>
              <a:gd name="T1" fmla="*/ 200 h 380"/>
              <a:gd name="T2" fmla="*/ 478 w 478"/>
              <a:gd name="T3" fmla="*/ 174 h 380"/>
              <a:gd name="T4" fmla="*/ 418 w 478"/>
              <a:gd name="T5" fmla="*/ 139 h 380"/>
              <a:gd name="T6" fmla="*/ 432 w 478"/>
              <a:gd name="T7" fmla="*/ 94 h 380"/>
              <a:gd name="T8" fmla="*/ 271 w 478"/>
              <a:gd name="T9" fmla="*/ 0 h 380"/>
              <a:gd name="T10" fmla="*/ 3 w 478"/>
              <a:gd name="T11" fmla="*/ 155 h 380"/>
              <a:gd name="T12" fmla="*/ 47 w 478"/>
              <a:gd name="T13" fmla="*/ 182 h 380"/>
              <a:gd name="T14" fmla="*/ 0 w 478"/>
              <a:gd name="T15" fmla="*/ 209 h 380"/>
              <a:gd name="T16" fmla="*/ 45 w 478"/>
              <a:gd name="T17" fmla="*/ 235 h 380"/>
              <a:gd name="T18" fmla="*/ 3 w 478"/>
              <a:gd name="T19" fmla="*/ 260 h 380"/>
              <a:gd name="T20" fmla="*/ 210 w 478"/>
              <a:gd name="T21" fmla="*/ 380 h 380"/>
              <a:gd name="T22" fmla="*/ 478 w 478"/>
              <a:gd name="T23" fmla="*/ 225 h 380"/>
              <a:gd name="T24" fmla="*/ 435 w 478"/>
              <a:gd name="T25" fmla="*/ 20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8" h="380">
                <a:moveTo>
                  <a:pt x="435" y="200"/>
                </a:moveTo>
                <a:lnTo>
                  <a:pt x="478" y="174"/>
                </a:lnTo>
                <a:lnTo>
                  <a:pt x="418" y="139"/>
                </a:lnTo>
                <a:lnTo>
                  <a:pt x="432" y="94"/>
                </a:lnTo>
                <a:lnTo>
                  <a:pt x="271" y="0"/>
                </a:lnTo>
                <a:lnTo>
                  <a:pt x="3" y="155"/>
                </a:lnTo>
                <a:lnTo>
                  <a:pt x="47" y="182"/>
                </a:lnTo>
                <a:lnTo>
                  <a:pt x="0" y="209"/>
                </a:lnTo>
                <a:lnTo>
                  <a:pt x="45" y="235"/>
                </a:lnTo>
                <a:lnTo>
                  <a:pt x="3" y="260"/>
                </a:lnTo>
                <a:lnTo>
                  <a:pt x="210" y="380"/>
                </a:lnTo>
                <a:lnTo>
                  <a:pt x="478" y="225"/>
                </a:lnTo>
                <a:lnTo>
                  <a:pt x="435" y="20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Right Triangle 137">
            <a:extLst>
              <a:ext uri="{FF2B5EF4-FFF2-40B4-BE49-F238E27FC236}">
                <a16:creationId xmlns:a16="http://schemas.microsoft.com/office/drawing/2014/main" id="{881F19D2-0A75-32A6-70D7-D2A7BDE42481}"/>
              </a:ext>
            </a:extLst>
          </p:cNvPr>
          <p:cNvSpPr/>
          <p:nvPr/>
        </p:nvSpPr>
        <p:spPr>
          <a:xfrm>
            <a:off x="159834" y="4997233"/>
            <a:ext cx="1668966" cy="1698489"/>
          </a:xfrm>
          <a:prstGeom prst="rtTriangle">
            <a:avLst/>
          </a:prstGeom>
          <a:solidFill>
            <a:srgbClr val="0420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extBox 145">
            <a:extLst>
              <a:ext uri="{FF2B5EF4-FFF2-40B4-BE49-F238E27FC236}">
                <a16:creationId xmlns:a16="http://schemas.microsoft.com/office/drawing/2014/main" id="{56CF23E4-5C4E-9B2D-639F-A07675703AA6}"/>
              </a:ext>
            </a:extLst>
          </p:cNvPr>
          <p:cNvSpPr txBox="1"/>
          <p:nvPr/>
        </p:nvSpPr>
        <p:spPr>
          <a:xfrm>
            <a:off x="280310" y="5755188"/>
            <a:ext cx="714007" cy="830997"/>
          </a:xfrm>
          <a:prstGeom prst="rect">
            <a:avLst/>
          </a:prstGeom>
          <a:noFill/>
        </p:spPr>
        <p:txBody>
          <a:bodyPr wrap="square">
            <a:spAutoFit/>
          </a:bodyPr>
          <a:lstStyle/>
          <a:p>
            <a:r>
              <a:rPr lang="en-US" sz="4800" dirty="0">
                <a:solidFill>
                  <a:srgbClr val="FAEFDC"/>
                </a:solidFill>
                <a:effectLst>
                  <a:glow rad="38100">
                    <a:srgbClr val="A88214"/>
                  </a:glow>
                  <a:outerShdw blurRad="38100" dist="38100" dir="2700000" algn="tl">
                    <a:srgbClr val="000000">
                      <a:alpha val="43137"/>
                    </a:srgbClr>
                  </a:outerShdw>
                </a:effectLst>
                <a:latin typeface="Sitka Banner" panose="02000505000000020004" pitchFamily="2" charset="0"/>
                <a:ea typeface="Yu Gothic UI" panose="020B0500000000000000" pitchFamily="34" charset="-128"/>
                <a:cs typeface="Vrinda" panose="020B0502040204020203" pitchFamily="34" charset="0"/>
              </a:rPr>
              <a:t>IC</a:t>
            </a:r>
            <a:endParaRPr lang="en-US" sz="8800" dirty="0">
              <a:solidFill>
                <a:srgbClr val="FAEFDC"/>
              </a:solidFill>
            </a:endParaRPr>
          </a:p>
        </p:txBody>
      </p:sp>
      <p:cxnSp>
        <p:nvCxnSpPr>
          <p:cNvPr id="148" name="Straight Connector 147">
            <a:extLst>
              <a:ext uri="{FF2B5EF4-FFF2-40B4-BE49-F238E27FC236}">
                <a16:creationId xmlns:a16="http://schemas.microsoft.com/office/drawing/2014/main" id="{55E0A54D-C13A-07BD-0B1A-EC090A8F3F91}"/>
              </a:ext>
            </a:extLst>
          </p:cNvPr>
          <p:cNvCxnSpPr>
            <a:cxnSpLocks/>
          </p:cNvCxnSpPr>
          <p:nvPr/>
        </p:nvCxnSpPr>
        <p:spPr>
          <a:xfrm>
            <a:off x="1046517" y="1279156"/>
            <a:ext cx="5930183" cy="0"/>
          </a:xfrm>
          <a:prstGeom prst="line">
            <a:avLst/>
          </a:prstGeom>
          <a:ln w="44450">
            <a:solidFill>
              <a:srgbClr val="042096"/>
            </a:solidFill>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23CF954F-F550-ACE2-773E-5B8ACF1AC690}"/>
              </a:ext>
            </a:extLst>
          </p:cNvPr>
          <p:cNvSpPr txBox="1"/>
          <p:nvPr/>
        </p:nvSpPr>
        <p:spPr>
          <a:xfrm>
            <a:off x="9130383" y="1489320"/>
            <a:ext cx="3078925" cy="769441"/>
          </a:xfrm>
          <a:prstGeom prst="rect">
            <a:avLst/>
          </a:prstGeom>
          <a:noFill/>
        </p:spPr>
        <p:txBody>
          <a:bodyPr wrap="square" rtlCol="0">
            <a:spAutoFit/>
          </a:bodyPr>
          <a:lstStyle/>
          <a:p>
            <a:r>
              <a:rPr lang="en-US" sz="4400" i="1" dirty="0">
                <a:solidFill>
                  <a:srgbClr val="FAEFDC"/>
                </a:solidFill>
                <a:effectLst>
                  <a:glow rad="101600">
                    <a:srgbClr val="452F16">
                      <a:alpha val="40000"/>
                    </a:srgbClr>
                  </a:glow>
                </a:effectLst>
              </a:rPr>
              <a:t>Evaluating</a:t>
            </a:r>
            <a:endParaRPr lang="en-US" sz="4400" dirty="0">
              <a:solidFill>
                <a:srgbClr val="FAEFDC"/>
              </a:solidFill>
              <a:effectLst>
                <a:glow rad="101600">
                  <a:srgbClr val="452F16">
                    <a:alpha val="40000"/>
                  </a:srgbClr>
                </a:glow>
              </a:effectLst>
            </a:endParaRPr>
          </a:p>
        </p:txBody>
      </p:sp>
      <p:sp>
        <p:nvSpPr>
          <p:cNvPr id="150" name="TextBox 149">
            <a:extLst>
              <a:ext uri="{FF2B5EF4-FFF2-40B4-BE49-F238E27FC236}">
                <a16:creationId xmlns:a16="http://schemas.microsoft.com/office/drawing/2014/main" id="{40E18FCD-F790-FAE6-2CC0-C4ADF0688213}"/>
              </a:ext>
            </a:extLst>
          </p:cNvPr>
          <p:cNvSpPr txBox="1"/>
          <p:nvPr/>
        </p:nvSpPr>
        <p:spPr>
          <a:xfrm>
            <a:off x="2380964" y="2373844"/>
            <a:ext cx="2117961" cy="584775"/>
          </a:xfrm>
          <a:prstGeom prst="rect">
            <a:avLst/>
          </a:prstGeom>
          <a:noFill/>
        </p:spPr>
        <p:txBody>
          <a:bodyPr wrap="square" rtlCol="0">
            <a:spAutoFit/>
          </a:bodyPr>
          <a:lstStyle/>
          <a:p>
            <a:r>
              <a:rPr lang="en-US" sz="3200" dirty="0">
                <a:solidFill>
                  <a:srgbClr val="042096"/>
                </a:solidFill>
              </a:rPr>
              <a:t>Operations</a:t>
            </a:r>
          </a:p>
        </p:txBody>
      </p:sp>
      <p:sp>
        <p:nvSpPr>
          <p:cNvPr id="151" name="TextBox 150">
            <a:extLst>
              <a:ext uri="{FF2B5EF4-FFF2-40B4-BE49-F238E27FC236}">
                <a16:creationId xmlns:a16="http://schemas.microsoft.com/office/drawing/2014/main" id="{5359C8B9-BA3F-2DAD-9BF2-674CC196F2CA}"/>
              </a:ext>
            </a:extLst>
          </p:cNvPr>
          <p:cNvSpPr txBox="1"/>
          <p:nvPr/>
        </p:nvSpPr>
        <p:spPr>
          <a:xfrm>
            <a:off x="3856506" y="5799737"/>
            <a:ext cx="2198307" cy="584775"/>
          </a:xfrm>
          <a:prstGeom prst="rect">
            <a:avLst/>
          </a:prstGeom>
          <a:noFill/>
        </p:spPr>
        <p:txBody>
          <a:bodyPr wrap="square" rtlCol="0">
            <a:spAutoFit/>
          </a:bodyPr>
          <a:lstStyle/>
          <a:p>
            <a:r>
              <a:rPr lang="en-US" sz="3200" dirty="0">
                <a:solidFill>
                  <a:srgbClr val="042096"/>
                </a:solidFill>
              </a:rPr>
              <a:t>Reporting</a:t>
            </a:r>
          </a:p>
        </p:txBody>
      </p:sp>
      <p:sp>
        <p:nvSpPr>
          <p:cNvPr id="152" name="TextBox 151">
            <a:extLst>
              <a:ext uri="{FF2B5EF4-FFF2-40B4-BE49-F238E27FC236}">
                <a16:creationId xmlns:a16="http://schemas.microsoft.com/office/drawing/2014/main" id="{C0C9CEDD-338F-BF7A-BD38-2543E540955D}"/>
              </a:ext>
            </a:extLst>
          </p:cNvPr>
          <p:cNvSpPr txBox="1"/>
          <p:nvPr/>
        </p:nvSpPr>
        <p:spPr>
          <a:xfrm>
            <a:off x="8925754" y="2912494"/>
            <a:ext cx="2209363" cy="584775"/>
          </a:xfrm>
          <a:prstGeom prst="rect">
            <a:avLst/>
          </a:prstGeom>
          <a:noFill/>
        </p:spPr>
        <p:txBody>
          <a:bodyPr wrap="square" rtlCol="0">
            <a:spAutoFit/>
          </a:bodyPr>
          <a:lstStyle/>
          <a:p>
            <a:r>
              <a:rPr lang="en-US" sz="3200" dirty="0">
                <a:solidFill>
                  <a:srgbClr val="042096"/>
                </a:solidFill>
              </a:rPr>
              <a:t>Compliance</a:t>
            </a:r>
            <a:endParaRPr lang="en-US" sz="3200" dirty="0"/>
          </a:p>
        </p:txBody>
      </p:sp>
      <p:pic>
        <p:nvPicPr>
          <p:cNvPr id="139" name="Picture 138" descr="Logo&#10;&#10;Description automatically generated">
            <a:extLst>
              <a:ext uri="{FF2B5EF4-FFF2-40B4-BE49-F238E27FC236}">
                <a16:creationId xmlns:a16="http://schemas.microsoft.com/office/drawing/2014/main" id="{C1BC7FE7-B2AB-B43B-8566-F5308917C9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57857" y="224108"/>
            <a:ext cx="1599380" cy="761028"/>
          </a:xfrm>
          <a:prstGeom prst="rect">
            <a:avLst/>
          </a:prstGeom>
          <a:ln>
            <a:noFill/>
          </a:ln>
          <a:effectLst>
            <a:outerShdw blurRad="50800" dist="38100" dir="18900000" algn="bl" rotWithShape="0">
              <a:prstClr val="black">
                <a:alpha val="40000"/>
              </a:prstClr>
            </a:outerShdw>
          </a:effectLst>
          <a:scene3d>
            <a:camera prst="orthographicFront"/>
            <a:lightRig rig="threePt" dir="t"/>
          </a:scene3d>
          <a:sp3d>
            <a:bevelT/>
          </a:sp3d>
        </p:spPr>
      </p:pic>
      <p:cxnSp>
        <p:nvCxnSpPr>
          <p:cNvPr id="140" name="Straight Connector 139">
            <a:extLst>
              <a:ext uri="{FF2B5EF4-FFF2-40B4-BE49-F238E27FC236}">
                <a16:creationId xmlns:a16="http://schemas.microsoft.com/office/drawing/2014/main" id="{FD455601-DF32-13F0-8524-2EC8AF17C772}"/>
              </a:ext>
            </a:extLst>
          </p:cNvPr>
          <p:cNvCxnSpPr>
            <a:cxnSpLocks/>
          </p:cNvCxnSpPr>
          <p:nvPr/>
        </p:nvCxnSpPr>
        <p:spPr>
          <a:xfrm>
            <a:off x="9223899" y="2132892"/>
            <a:ext cx="2054365" cy="0"/>
          </a:xfrm>
          <a:prstGeom prst="line">
            <a:avLst/>
          </a:prstGeom>
          <a:ln w="44450">
            <a:solidFill>
              <a:srgbClr val="4830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3087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10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Effect transition="in" filter="fade">
                                      <p:cBhvr>
                                        <p:cTn id="17"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1" grpId="0"/>
      <p:bldP spid="1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flower field">
            <a:extLst>
              <a:ext uri="{FF2B5EF4-FFF2-40B4-BE49-F238E27FC236}">
                <a16:creationId xmlns:a16="http://schemas.microsoft.com/office/drawing/2014/main" id="{2B18BC45-2B55-E8E7-46A1-28765BBECA8B}"/>
              </a:ext>
            </a:extLst>
          </p:cNvPr>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0" y="-1411193"/>
            <a:ext cx="12406819" cy="8269193"/>
          </a:xfrm>
          <a:prstGeom prst="rect">
            <a:avLst/>
          </a:prstGeom>
        </p:spPr>
      </p:pic>
      <p:sp>
        <p:nvSpPr>
          <p:cNvPr id="10" name="Rectangle 9">
            <a:extLst>
              <a:ext uri="{FF2B5EF4-FFF2-40B4-BE49-F238E27FC236}">
                <a16:creationId xmlns:a16="http://schemas.microsoft.com/office/drawing/2014/main" id="{A088A2C3-55F7-45CC-7C61-4CC14F935180}"/>
              </a:ext>
            </a:extLst>
          </p:cNvPr>
          <p:cNvSpPr/>
          <p:nvPr/>
        </p:nvSpPr>
        <p:spPr>
          <a:xfrm>
            <a:off x="609601" y="1645625"/>
            <a:ext cx="11012261" cy="4039567"/>
          </a:xfrm>
          <a:prstGeom prst="rect">
            <a:avLst/>
          </a:prstGeom>
          <a:solidFill>
            <a:srgbClr val="042096">
              <a:alpha val="16000"/>
            </a:srgbClr>
          </a:solidFill>
          <a:ln w="38100">
            <a:solidFill>
              <a:srgbClr val="042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DEC4B4-F2AF-26E2-6AED-7823DA08E201}"/>
              </a:ext>
            </a:extLst>
          </p:cNvPr>
          <p:cNvSpPr txBox="1"/>
          <p:nvPr/>
        </p:nvSpPr>
        <p:spPr>
          <a:xfrm>
            <a:off x="589388" y="1539475"/>
            <a:ext cx="11012261" cy="4039567"/>
          </a:xfrm>
          <a:prstGeom prst="rect">
            <a:avLst/>
          </a:prstGeom>
          <a:noFill/>
        </p:spPr>
        <p:txBody>
          <a:bodyPr wrap="square" rtlCol="0">
            <a:spAutoFit/>
          </a:bodyPr>
          <a:lstStyle/>
          <a:p>
            <a:pPr algn="ctr" fontAlgn="t">
              <a:lnSpc>
                <a:spcPct val="150000"/>
              </a:lnSpc>
            </a:pPr>
            <a:r>
              <a:rPr lang="en-US" sz="2700" dirty="0">
                <a:solidFill>
                  <a:srgbClr val="02145E"/>
                </a:solidFill>
                <a:latin typeface="Calibri" panose="020F0502020204030204" pitchFamily="34" charset="0"/>
              </a:rPr>
              <a:t>Assessment – 140 questions</a:t>
            </a:r>
          </a:p>
          <a:p>
            <a:pPr algn="ctr" fontAlgn="t">
              <a:lnSpc>
                <a:spcPct val="150000"/>
              </a:lnSpc>
            </a:pPr>
            <a:r>
              <a:rPr lang="en-US" sz="3600" u="sng" dirty="0">
                <a:solidFill>
                  <a:srgbClr val="02145E"/>
                </a:solidFill>
                <a:highlight>
                  <a:srgbClr val="9FB6FF"/>
                </a:highlight>
                <a:latin typeface="Calibri" panose="020F0502020204030204" pitchFamily="34" charset="0"/>
              </a:rPr>
              <a:t>One Assessment per Agency</a:t>
            </a:r>
          </a:p>
          <a:p>
            <a:pPr algn="ctr" fontAlgn="t">
              <a:lnSpc>
                <a:spcPct val="150000"/>
              </a:lnSpc>
            </a:pPr>
            <a:r>
              <a:rPr lang="en-US" sz="2700" u="sng" dirty="0">
                <a:solidFill>
                  <a:srgbClr val="02145E"/>
                </a:solidFill>
                <a:latin typeface="Calibri" panose="020F0502020204030204" pitchFamily="34" charset="0"/>
              </a:rPr>
              <a:t>Recommendations</a:t>
            </a:r>
            <a:r>
              <a:rPr lang="en-US" sz="2700" dirty="0">
                <a:solidFill>
                  <a:srgbClr val="02145E"/>
                </a:solidFill>
                <a:latin typeface="Calibri" panose="020F0502020204030204" pitchFamily="34" charset="0"/>
              </a:rPr>
              <a:t>:</a:t>
            </a:r>
          </a:p>
          <a:p>
            <a:pPr marL="457200" indent="-457200" algn="ctr" fontAlgn="t">
              <a:lnSpc>
                <a:spcPct val="150000"/>
              </a:lnSpc>
              <a:buFont typeface="Wingdings" panose="05000000000000000000" pitchFamily="2" charset="2"/>
              <a:buChar char="v"/>
            </a:pPr>
            <a:r>
              <a:rPr lang="en-US" sz="2700" dirty="0">
                <a:solidFill>
                  <a:srgbClr val="02145E"/>
                </a:solidFill>
                <a:latin typeface="Calibri" panose="020F0502020204030204" pitchFamily="34" charset="0"/>
              </a:rPr>
              <a:t>Identify appropriate team of staff</a:t>
            </a:r>
          </a:p>
          <a:p>
            <a:pPr marL="457200" indent="-457200" algn="ctr" fontAlgn="t">
              <a:lnSpc>
                <a:spcPct val="150000"/>
              </a:lnSpc>
              <a:buFont typeface="Wingdings" panose="05000000000000000000" pitchFamily="2" charset="2"/>
              <a:buChar char="v"/>
            </a:pPr>
            <a:r>
              <a:rPr lang="en-US" sz="2700" dirty="0">
                <a:solidFill>
                  <a:srgbClr val="02145E"/>
                </a:solidFill>
                <a:latin typeface="Calibri" panose="020F0502020204030204" pitchFamily="34" charset="0"/>
              </a:rPr>
              <a:t>Complete the </a:t>
            </a:r>
            <a:r>
              <a:rPr lang="en-US" sz="2700" u="sng" dirty="0">
                <a:solidFill>
                  <a:srgbClr val="02145E"/>
                </a:solidFill>
                <a:latin typeface="Calibri" panose="020F0502020204030204" pitchFamily="34" charset="0"/>
              </a:rPr>
              <a:t>entire</a:t>
            </a:r>
            <a:r>
              <a:rPr lang="en-US" sz="2700" dirty="0">
                <a:solidFill>
                  <a:srgbClr val="02145E"/>
                </a:solidFill>
                <a:latin typeface="Calibri" panose="020F0502020204030204" pitchFamily="34" charset="0"/>
              </a:rPr>
              <a:t> assessment in </a:t>
            </a:r>
            <a:r>
              <a:rPr lang="en-US" sz="2700" b="1" i="1" u="sng" dirty="0">
                <a:solidFill>
                  <a:srgbClr val="02145E"/>
                </a:solidFill>
                <a:latin typeface="Calibri" panose="020F0502020204030204" pitchFamily="34" charset="0"/>
              </a:rPr>
              <a:t>one session</a:t>
            </a:r>
          </a:p>
          <a:p>
            <a:pPr marL="457200" indent="-457200" algn="ctr" fontAlgn="t">
              <a:lnSpc>
                <a:spcPct val="150000"/>
              </a:lnSpc>
              <a:buFont typeface="Wingdings" panose="05000000000000000000" pitchFamily="2" charset="2"/>
              <a:buChar char="v"/>
            </a:pPr>
            <a:r>
              <a:rPr lang="en-US" sz="2700" dirty="0">
                <a:solidFill>
                  <a:srgbClr val="02145E"/>
                </a:solidFill>
                <a:latin typeface="Calibri" panose="020F0502020204030204" pitchFamily="34" charset="0"/>
              </a:rPr>
              <a:t>Open-ended internal agency conversations</a:t>
            </a:r>
          </a:p>
        </p:txBody>
      </p:sp>
      <p:sp>
        <p:nvSpPr>
          <p:cNvPr id="2" name="Title 1">
            <a:extLst>
              <a:ext uri="{FF2B5EF4-FFF2-40B4-BE49-F238E27FC236}">
                <a16:creationId xmlns:a16="http://schemas.microsoft.com/office/drawing/2014/main" id="{D6EB2F81-38C1-AEC4-BD20-16283D9A31D8}"/>
              </a:ext>
            </a:extLst>
          </p:cNvPr>
          <p:cNvSpPr>
            <a:spLocks noGrp="1"/>
          </p:cNvSpPr>
          <p:nvPr>
            <p:ph type="title"/>
          </p:nvPr>
        </p:nvSpPr>
        <p:spPr>
          <a:xfrm>
            <a:off x="162623" y="307264"/>
            <a:ext cx="11863765" cy="1325563"/>
          </a:xfrm>
        </p:spPr>
        <p:txBody>
          <a:bodyPr/>
          <a:lstStyle/>
          <a:p>
            <a:pPr algn="ctr"/>
            <a:r>
              <a:rPr lang="en-US" dirty="0">
                <a:latin typeface="Sitka Banner Semibold" pitchFamily="2" charset="0"/>
              </a:rPr>
              <a:t>Objectives Through Internal Control</a:t>
            </a:r>
          </a:p>
        </p:txBody>
      </p:sp>
      <p:sp>
        <p:nvSpPr>
          <p:cNvPr id="9" name="Rectangle 8">
            <a:extLst>
              <a:ext uri="{FF2B5EF4-FFF2-40B4-BE49-F238E27FC236}">
                <a16:creationId xmlns:a16="http://schemas.microsoft.com/office/drawing/2014/main" id="{D9A711DD-ED4B-841D-7AA6-8ABC2A5B8BC7}"/>
              </a:ext>
            </a:extLst>
          </p:cNvPr>
          <p:cNvSpPr/>
          <p:nvPr/>
        </p:nvSpPr>
        <p:spPr>
          <a:xfrm>
            <a:off x="81213" y="82716"/>
            <a:ext cx="12029574" cy="6692568"/>
          </a:xfrm>
          <a:prstGeom prst="rect">
            <a:avLst/>
          </a:prstGeom>
          <a:noFill/>
          <a:ln w="161925" cap="flat" cmpd="thickThin">
            <a:solidFill>
              <a:srgbClr val="0420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083772"/>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flower field">
            <a:extLst>
              <a:ext uri="{FF2B5EF4-FFF2-40B4-BE49-F238E27FC236}">
                <a16:creationId xmlns:a16="http://schemas.microsoft.com/office/drawing/2014/main" id="{2B18BC45-2B55-E8E7-46A1-28765BBECA8B}"/>
              </a:ext>
            </a:extLst>
          </p:cNvPr>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0" y="-1411193"/>
            <a:ext cx="12406819" cy="8269193"/>
          </a:xfrm>
          <a:prstGeom prst="rect">
            <a:avLst/>
          </a:prstGeom>
        </p:spPr>
      </p:pic>
      <p:sp>
        <p:nvSpPr>
          <p:cNvPr id="10" name="Rectangle 9">
            <a:extLst>
              <a:ext uri="{FF2B5EF4-FFF2-40B4-BE49-F238E27FC236}">
                <a16:creationId xmlns:a16="http://schemas.microsoft.com/office/drawing/2014/main" id="{A088A2C3-55F7-45CC-7C61-4CC14F935180}"/>
              </a:ext>
            </a:extLst>
          </p:cNvPr>
          <p:cNvSpPr/>
          <p:nvPr/>
        </p:nvSpPr>
        <p:spPr>
          <a:xfrm>
            <a:off x="1709363" y="2502716"/>
            <a:ext cx="9126845" cy="2735206"/>
          </a:xfrm>
          <a:prstGeom prst="rect">
            <a:avLst/>
          </a:prstGeom>
          <a:solidFill>
            <a:srgbClr val="042096">
              <a:alpha val="16000"/>
            </a:srgbClr>
          </a:solidFill>
          <a:ln w="38100">
            <a:solidFill>
              <a:srgbClr val="042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DEC4B4-F2AF-26E2-6AED-7823DA08E201}"/>
              </a:ext>
            </a:extLst>
          </p:cNvPr>
          <p:cNvSpPr txBox="1"/>
          <p:nvPr/>
        </p:nvSpPr>
        <p:spPr>
          <a:xfrm>
            <a:off x="1709363" y="2502716"/>
            <a:ext cx="9088584" cy="2477601"/>
          </a:xfrm>
          <a:prstGeom prst="rect">
            <a:avLst/>
          </a:prstGeom>
          <a:noFill/>
        </p:spPr>
        <p:txBody>
          <a:bodyPr wrap="square" rtlCol="0">
            <a:spAutoFit/>
          </a:bodyPr>
          <a:lstStyle/>
          <a:p>
            <a:pPr marL="457200" indent="-457200" algn="ctr" fontAlgn="t">
              <a:lnSpc>
                <a:spcPct val="150000"/>
              </a:lnSpc>
              <a:spcAft>
                <a:spcPts val="1200"/>
              </a:spcAft>
              <a:buFont typeface="Wingdings" panose="05000000000000000000" pitchFamily="2" charset="2"/>
              <a:buChar char="v"/>
            </a:pPr>
            <a:r>
              <a:rPr lang="en-US" sz="2700" dirty="0">
                <a:solidFill>
                  <a:srgbClr val="02145E"/>
                </a:solidFill>
                <a:latin typeface="Calibri" panose="020F0502020204030204" pitchFamily="34" charset="0"/>
              </a:rPr>
              <a:t>Link will be sent in the next few days</a:t>
            </a:r>
          </a:p>
          <a:p>
            <a:pPr marL="457200" indent="-457200" algn="ctr" fontAlgn="t">
              <a:lnSpc>
                <a:spcPct val="150000"/>
              </a:lnSpc>
              <a:spcAft>
                <a:spcPts val="1200"/>
              </a:spcAft>
              <a:buFont typeface="Wingdings" panose="05000000000000000000" pitchFamily="2" charset="2"/>
              <a:buChar char="v"/>
            </a:pPr>
            <a:r>
              <a:rPr lang="en-US" sz="2700" dirty="0">
                <a:solidFill>
                  <a:srgbClr val="02145E"/>
                </a:solidFill>
                <a:latin typeface="Calibri" panose="020F0502020204030204" pitchFamily="34" charset="0"/>
              </a:rPr>
              <a:t>Risk Ratings &amp; Response</a:t>
            </a:r>
          </a:p>
          <a:p>
            <a:pPr marL="457200" indent="-457200" algn="ctr" fontAlgn="t">
              <a:buFont typeface="Wingdings" panose="05000000000000000000" pitchFamily="2" charset="2"/>
              <a:buChar char="v"/>
            </a:pPr>
            <a:r>
              <a:rPr lang="en-US" sz="2700" dirty="0">
                <a:solidFill>
                  <a:srgbClr val="02145E"/>
                </a:solidFill>
                <a:latin typeface="Calibri" panose="020F0502020204030204" pitchFamily="34" charset="0"/>
              </a:rPr>
              <a:t>Agency staff discuss and implement </a:t>
            </a:r>
            <a:br>
              <a:rPr lang="en-US" sz="2700" dirty="0">
                <a:solidFill>
                  <a:srgbClr val="02145E"/>
                </a:solidFill>
                <a:latin typeface="Calibri" panose="020F0502020204030204" pitchFamily="34" charset="0"/>
              </a:rPr>
            </a:br>
            <a:r>
              <a:rPr lang="en-US" sz="2700" dirty="0">
                <a:solidFill>
                  <a:srgbClr val="02145E"/>
                </a:solidFill>
                <a:latin typeface="Calibri" panose="020F0502020204030204" pitchFamily="34" charset="0"/>
              </a:rPr>
              <a:t>improvement to internal control</a:t>
            </a:r>
            <a:endParaRPr lang="en-US" sz="2700" baseline="30000" dirty="0">
              <a:solidFill>
                <a:srgbClr val="02145E"/>
              </a:solidFill>
              <a:latin typeface="Calibri" panose="020F0502020204030204" pitchFamily="34" charset="0"/>
            </a:endParaRPr>
          </a:p>
        </p:txBody>
      </p:sp>
      <p:sp>
        <p:nvSpPr>
          <p:cNvPr id="2" name="Title 1">
            <a:extLst>
              <a:ext uri="{FF2B5EF4-FFF2-40B4-BE49-F238E27FC236}">
                <a16:creationId xmlns:a16="http://schemas.microsoft.com/office/drawing/2014/main" id="{D6EB2F81-38C1-AEC4-BD20-16283D9A31D8}"/>
              </a:ext>
            </a:extLst>
          </p:cNvPr>
          <p:cNvSpPr>
            <a:spLocks noGrp="1"/>
          </p:cNvSpPr>
          <p:nvPr>
            <p:ph type="title"/>
          </p:nvPr>
        </p:nvSpPr>
        <p:spPr>
          <a:xfrm>
            <a:off x="162623" y="307264"/>
            <a:ext cx="11863765" cy="1325563"/>
          </a:xfrm>
        </p:spPr>
        <p:txBody>
          <a:bodyPr/>
          <a:lstStyle/>
          <a:p>
            <a:pPr algn="ctr"/>
            <a:r>
              <a:rPr lang="en-US" dirty="0">
                <a:latin typeface="Sitka Banner Semibold" pitchFamily="2" charset="0"/>
              </a:rPr>
              <a:t>Objectives Through Internal Control</a:t>
            </a:r>
          </a:p>
        </p:txBody>
      </p:sp>
      <p:sp>
        <p:nvSpPr>
          <p:cNvPr id="9" name="Rectangle 8">
            <a:extLst>
              <a:ext uri="{FF2B5EF4-FFF2-40B4-BE49-F238E27FC236}">
                <a16:creationId xmlns:a16="http://schemas.microsoft.com/office/drawing/2014/main" id="{D9A711DD-ED4B-841D-7AA6-8ABC2A5B8BC7}"/>
              </a:ext>
            </a:extLst>
          </p:cNvPr>
          <p:cNvSpPr/>
          <p:nvPr/>
        </p:nvSpPr>
        <p:spPr>
          <a:xfrm>
            <a:off x="81213" y="82716"/>
            <a:ext cx="12029574" cy="6692568"/>
          </a:xfrm>
          <a:prstGeom prst="rect">
            <a:avLst/>
          </a:prstGeom>
          <a:noFill/>
          <a:ln w="161925" cap="flat" cmpd="thickThin">
            <a:solidFill>
              <a:srgbClr val="0420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22919"/>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uilding with a dome and trees in front of it&#10;&#10;Description automatically generated with low confidence">
            <a:extLst>
              <a:ext uri="{FF2B5EF4-FFF2-40B4-BE49-F238E27FC236}">
                <a16:creationId xmlns:a16="http://schemas.microsoft.com/office/drawing/2014/main" id="{7EE4DE68-7AD2-BF82-754B-FE3158F8F502}"/>
              </a:ext>
            </a:extLst>
          </p:cNvPr>
          <p:cNvPicPr>
            <a:picLocks noGrp="1" noRot="1" noChangeAspect="1" noMove="1" noResize="1" noEditPoints="1" noAdjustHandles="1" noChangeArrowheads="1" noChangeShapeType="1" noCrop="1"/>
          </p:cNvPicPr>
          <p:nvPr/>
        </p:nvPicPr>
        <p:blipFill>
          <a:blip r:embed="rId3">
            <a:alphaModFix amt="30000"/>
            <a:extLst>
              <a:ext uri="{28A0092B-C50C-407E-A947-70E740481C1C}">
                <a14:useLocalDpi xmlns:a14="http://schemas.microsoft.com/office/drawing/2010/main" val="0"/>
              </a:ext>
            </a:extLst>
          </a:blip>
          <a:stretch>
            <a:fillRect/>
          </a:stretch>
        </p:blipFill>
        <p:spPr>
          <a:xfrm>
            <a:off x="1" y="-2102588"/>
            <a:ext cx="12192000" cy="9144000"/>
          </a:xfrm>
          <a:prstGeom prst="rect">
            <a:avLst/>
          </a:prstGeom>
        </p:spPr>
      </p:pic>
      <p:sp>
        <p:nvSpPr>
          <p:cNvPr id="23" name="Rectangle 22">
            <a:extLst>
              <a:ext uri="{FF2B5EF4-FFF2-40B4-BE49-F238E27FC236}">
                <a16:creationId xmlns:a16="http://schemas.microsoft.com/office/drawing/2014/main" id="{65BCD4D9-328C-ACBF-5115-F9B768564073}"/>
              </a:ext>
            </a:extLst>
          </p:cNvPr>
          <p:cNvSpPr/>
          <p:nvPr/>
        </p:nvSpPr>
        <p:spPr>
          <a:xfrm>
            <a:off x="1201003" y="1429779"/>
            <a:ext cx="9676264" cy="4124862"/>
          </a:xfrm>
          <a:prstGeom prst="rect">
            <a:avLst/>
          </a:prstGeom>
          <a:solidFill>
            <a:srgbClr val="02145E">
              <a:alpha val="50000"/>
            </a:srgbClr>
          </a:solidFill>
          <a:ln w="38100">
            <a:solidFill>
              <a:srgbClr val="042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822FAE17-1A21-C2C5-545A-334013270425}"/>
              </a:ext>
            </a:extLst>
          </p:cNvPr>
          <p:cNvSpPr>
            <a:spLocks noGrp="1"/>
          </p:cNvSpPr>
          <p:nvPr>
            <p:ph idx="1"/>
          </p:nvPr>
        </p:nvSpPr>
        <p:spPr>
          <a:xfrm>
            <a:off x="1495168" y="1877884"/>
            <a:ext cx="9225887" cy="4351338"/>
          </a:xfrm>
        </p:spPr>
        <p:txBody>
          <a:bodyPr/>
          <a:lstStyle/>
          <a:p>
            <a:pPr marL="0" indent="0">
              <a:buNone/>
            </a:pPr>
            <a:r>
              <a:rPr lang="en-US" sz="2800" b="0" i="0" u="none" strike="noStrike" dirty="0">
                <a:solidFill>
                  <a:srgbClr val="F8E2BE"/>
                </a:solidFill>
                <a:effectLst/>
                <a:latin typeface="Calibri" panose="020F0502020204030204" pitchFamily="34" charset="0"/>
              </a:rPr>
              <a:t>The Kansas Department of Administration, Office of Accounts &amp; Reports would like to credit the following organizations:</a:t>
            </a:r>
            <a:br>
              <a:rPr lang="en-US" sz="2800" b="0" i="0" u="none" strike="noStrike" dirty="0">
                <a:solidFill>
                  <a:srgbClr val="F8E2BE"/>
                </a:solidFill>
                <a:effectLst/>
                <a:latin typeface="Calibri" panose="020F0502020204030204" pitchFamily="34" charset="0"/>
              </a:rPr>
            </a:br>
            <a:endParaRPr lang="en-US" sz="2800" b="0" i="0" u="none" strike="noStrike" dirty="0">
              <a:solidFill>
                <a:srgbClr val="F8E2BE"/>
              </a:solidFill>
              <a:effectLst/>
              <a:latin typeface="Calibri" panose="020F0502020204030204" pitchFamily="34" charset="0"/>
            </a:endParaRPr>
          </a:p>
          <a:p>
            <a:pPr marL="1376363" indent="-1144588">
              <a:spcAft>
                <a:spcPts val="1200"/>
              </a:spcAft>
              <a:buNone/>
            </a:pPr>
            <a:r>
              <a:rPr lang="en-US" dirty="0">
                <a:solidFill>
                  <a:srgbClr val="F8E2BE"/>
                </a:solidFill>
                <a:latin typeface="Calibri" panose="020F0502020204030204" pitchFamily="34" charset="0"/>
              </a:rPr>
              <a:t>GAO – The United States Government Accountability Office</a:t>
            </a:r>
            <a:endParaRPr lang="en-US" dirty="0">
              <a:solidFill>
                <a:srgbClr val="F8E2BE"/>
              </a:solidFill>
              <a:highlight>
                <a:srgbClr val="FFFF00"/>
              </a:highlight>
              <a:latin typeface="Calibri" panose="020F0502020204030204" pitchFamily="34" charset="0"/>
            </a:endParaRPr>
          </a:p>
          <a:p>
            <a:pPr marL="1376363" indent="-1144588">
              <a:spcAft>
                <a:spcPts val="1200"/>
              </a:spcAft>
              <a:buNone/>
            </a:pPr>
            <a:r>
              <a:rPr lang="en-US" dirty="0">
                <a:solidFill>
                  <a:srgbClr val="F8E2BE"/>
                </a:solidFill>
                <a:latin typeface="Calibri" panose="020F0502020204030204" pitchFamily="34" charset="0"/>
              </a:rPr>
              <a:t>COSO –T</a:t>
            </a:r>
            <a:r>
              <a:rPr lang="en-US" sz="2800" b="0" i="0" u="none" strike="noStrike" dirty="0">
                <a:solidFill>
                  <a:srgbClr val="F8E2BE"/>
                </a:solidFill>
                <a:effectLst/>
                <a:latin typeface="Calibri" panose="020F0502020204030204" pitchFamily="34" charset="0"/>
              </a:rPr>
              <a:t>he Committee of Sponsoring Organizations of the Treadway Commission</a:t>
            </a:r>
            <a:endParaRPr lang="en-US" dirty="0">
              <a:solidFill>
                <a:srgbClr val="F8E2BE"/>
              </a:solidFill>
              <a:latin typeface="Calibri" panose="020F0502020204030204" pitchFamily="34" charset="0"/>
            </a:endParaRPr>
          </a:p>
          <a:p>
            <a:pPr marL="1376363" indent="-1144588">
              <a:buNone/>
            </a:pPr>
            <a:endParaRPr lang="en-US" dirty="0">
              <a:solidFill>
                <a:srgbClr val="F8E2BE"/>
              </a:solidFill>
            </a:endParaRPr>
          </a:p>
        </p:txBody>
      </p:sp>
      <p:sp>
        <p:nvSpPr>
          <p:cNvPr id="16" name="TextBox 15">
            <a:extLst>
              <a:ext uri="{FF2B5EF4-FFF2-40B4-BE49-F238E27FC236}">
                <a16:creationId xmlns:a16="http://schemas.microsoft.com/office/drawing/2014/main" id="{ACCD401F-65B8-B0E4-E28B-8CC20A24EDDA}"/>
              </a:ext>
            </a:extLst>
          </p:cNvPr>
          <p:cNvSpPr txBox="1"/>
          <p:nvPr/>
        </p:nvSpPr>
        <p:spPr>
          <a:xfrm>
            <a:off x="-97937" y="92651"/>
            <a:ext cx="11918177" cy="1107996"/>
          </a:xfrm>
          <a:prstGeom prst="rect">
            <a:avLst/>
          </a:prstGeom>
          <a:noFill/>
        </p:spPr>
        <p:txBody>
          <a:bodyPr wrap="square">
            <a:spAutoFit/>
          </a:bodyPr>
          <a:lstStyle/>
          <a:p>
            <a:r>
              <a:rPr lang="en-US" sz="6600" b="1" dirty="0">
                <a:solidFill>
                  <a:srgbClr val="042096"/>
                </a:solidFill>
                <a:latin typeface="Sitka Banner Semibold" pitchFamily="2" charset="0"/>
              </a:rPr>
              <a:t>    Acknowledgements</a:t>
            </a:r>
            <a:endParaRPr lang="en-US" sz="6600" dirty="0"/>
          </a:p>
        </p:txBody>
      </p:sp>
      <p:sp>
        <p:nvSpPr>
          <p:cNvPr id="14" name="Rectangle 13">
            <a:extLst>
              <a:ext uri="{FF2B5EF4-FFF2-40B4-BE49-F238E27FC236}">
                <a16:creationId xmlns:a16="http://schemas.microsoft.com/office/drawing/2014/main" id="{1A66B405-363C-8102-1F0B-18BD4C00EEFC}"/>
              </a:ext>
            </a:extLst>
          </p:cNvPr>
          <p:cNvSpPr/>
          <p:nvPr/>
        </p:nvSpPr>
        <p:spPr>
          <a:xfrm>
            <a:off x="64489" y="0"/>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Logo&#10;&#10;Description automatically generated">
            <a:extLst>
              <a:ext uri="{FF2B5EF4-FFF2-40B4-BE49-F238E27FC236}">
                <a16:creationId xmlns:a16="http://schemas.microsoft.com/office/drawing/2014/main" id="{E8AD100C-7A57-C0C2-8882-0773BE947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60" y="5807764"/>
            <a:ext cx="1599380" cy="761028"/>
          </a:xfrm>
          <a:prstGeom prst="rect">
            <a:avLst/>
          </a:prstGeom>
        </p:spPr>
      </p:pic>
    </p:spTree>
    <p:extLst>
      <p:ext uri="{BB962C8B-B14F-4D97-AF65-F5344CB8AC3E}">
        <p14:creationId xmlns:p14="http://schemas.microsoft.com/office/powerpoint/2010/main" val="3151844927"/>
      </p:ext>
    </p:extLst>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flower field">
            <a:extLst>
              <a:ext uri="{FF2B5EF4-FFF2-40B4-BE49-F238E27FC236}">
                <a16:creationId xmlns:a16="http://schemas.microsoft.com/office/drawing/2014/main" id="{2B18BC45-2B55-E8E7-46A1-28765BBECA8B}"/>
              </a:ext>
            </a:extLst>
          </p:cNvPr>
          <p:cNvPicPr>
            <a:picLocks noGrp="1" noRot="1" noChangeAspect="1" noMove="1" noResize="1" noEditPoints="1" noAdjustHandles="1" noChangeArrowheads="1" noChangeShapeType="1" noCrop="1"/>
          </p:cNvPicPr>
          <p:nvPr/>
        </p:nvPicPr>
        <p:blipFill>
          <a:blip r:embed="rId3">
            <a:alphaModFix amt="17000"/>
            <a:extLst>
              <a:ext uri="{28A0092B-C50C-407E-A947-70E740481C1C}">
                <a14:useLocalDpi xmlns:a14="http://schemas.microsoft.com/office/drawing/2010/main" val="0"/>
              </a:ext>
            </a:extLst>
          </a:blip>
          <a:stretch>
            <a:fillRect/>
          </a:stretch>
        </p:blipFill>
        <p:spPr>
          <a:xfrm>
            <a:off x="0" y="-1411193"/>
            <a:ext cx="12406819" cy="8269193"/>
          </a:xfrm>
          <a:prstGeom prst="rect">
            <a:avLst/>
          </a:prstGeom>
        </p:spPr>
      </p:pic>
      <p:sp>
        <p:nvSpPr>
          <p:cNvPr id="10" name="Rectangle 9">
            <a:extLst>
              <a:ext uri="{FF2B5EF4-FFF2-40B4-BE49-F238E27FC236}">
                <a16:creationId xmlns:a16="http://schemas.microsoft.com/office/drawing/2014/main" id="{A088A2C3-55F7-45CC-7C61-4CC14F935180}"/>
              </a:ext>
            </a:extLst>
          </p:cNvPr>
          <p:cNvSpPr/>
          <p:nvPr/>
        </p:nvSpPr>
        <p:spPr>
          <a:xfrm>
            <a:off x="515026" y="1488904"/>
            <a:ext cx="3759322" cy="2098823"/>
          </a:xfrm>
          <a:prstGeom prst="rect">
            <a:avLst/>
          </a:prstGeom>
          <a:solidFill>
            <a:srgbClr val="042096">
              <a:alpha val="16000"/>
            </a:srgbClr>
          </a:solidFill>
          <a:ln w="38100">
            <a:solidFill>
              <a:srgbClr val="042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sz="2800" dirty="0">
                <a:solidFill>
                  <a:srgbClr val="02145E"/>
                </a:solidFill>
                <a:latin typeface="Calibri" panose="020F0502020204030204" pitchFamily="34" charset="0"/>
              </a:rPr>
              <a:t>Procurement &amp; Accounts Payable</a:t>
            </a:r>
          </a:p>
          <a:p>
            <a:pPr algn="ctr" fontAlgn="t"/>
            <a:r>
              <a:rPr lang="en-US" sz="2000" dirty="0">
                <a:solidFill>
                  <a:srgbClr val="02145E"/>
                </a:solidFill>
                <a:latin typeface="Calibri" panose="020F0502020204030204" pitchFamily="34" charset="0"/>
              </a:rPr>
              <a:t>Purchasing, Invoice Processing, Petty Cash, &amp; Employee Payroll &amp; Expenses</a:t>
            </a:r>
          </a:p>
        </p:txBody>
      </p:sp>
      <p:sp>
        <p:nvSpPr>
          <p:cNvPr id="2" name="Title 1">
            <a:extLst>
              <a:ext uri="{FF2B5EF4-FFF2-40B4-BE49-F238E27FC236}">
                <a16:creationId xmlns:a16="http://schemas.microsoft.com/office/drawing/2014/main" id="{D6EB2F81-38C1-AEC4-BD20-16283D9A31D8}"/>
              </a:ext>
            </a:extLst>
          </p:cNvPr>
          <p:cNvSpPr>
            <a:spLocks noGrp="1"/>
          </p:cNvSpPr>
          <p:nvPr>
            <p:ph type="title"/>
          </p:nvPr>
        </p:nvSpPr>
        <p:spPr>
          <a:xfrm>
            <a:off x="105490" y="466215"/>
            <a:ext cx="11863765" cy="499352"/>
          </a:xfrm>
        </p:spPr>
        <p:txBody>
          <a:bodyPr>
            <a:normAutofit fontScale="90000"/>
          </a:bodyPr>
          <a:lstStyle/>
          <a:p>
            <a:pPr algn="ctr"/>
            <a:r>
              <a:rPr lang="en-US" dirty="0">
                <a:latin typeface="Sitka Banner Semibold" pitchFamily="2" charset="0"/>
              </a:rPr>
              <a:t>Sections of the Assessment</a:t>
            </a:r>
          </a:p>
        </p:txBody>
      </p:sp>
      <p:sp>
        <p:nvSpPr>
          <p:cNvPr id="9" name="Rectangle 8">
            <a:extLst>
              <a:ext uri="{FF2B5EF4-FFF2-40B4-BE49-F238E27FC236}">
                <a16:creationId xmlns:a16="http://schemas.microsoft.com/office/drawing/2014/main" id="{D9A711DD-ED4B-841D-7AA6-8ABC2A5B8BC7}"/>
              </a:ext>
            </a:extLst>
          </p:cNvPr>
          <p:cNvSpPr/>
          <p:nvPr/>
        </p:nvSpPr>
        <p:spPr>
          <a:xfrm>
            <a:off x="81213" y="82716"/>
            <a:ext cx="12029574" cy="6692568"/>
          </a:xfrm>
          <a:prstGeom prst="rect">
            <a:avLst/>
          </a:prstGeom>
          <a:noFill/>
          <a:ln w="161925" cap="flat" cmpd="thickThin">
            <a:solidFill>
              <a:srgbClr val="0420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151C07-D45B-72CD-E4FD-09EE63FA30FA}"/>
              </a:ext>
            </a:extLst>
          </p:cNvPr>
          <p:cNvSpPr/>
          <p:nvPr/>
        </p:nvSpPr>
        <p:spPr>
          <a:xfrm>
            <a:off x="4381850" y="3911499"/>
            <a:ext cx="3393586" cy="2255935"/>
          </a:xfrm>
          <a:prstGeom prst="rect">
            <a:avLst/>
          </a:prstGeom>
          <a:solidFill>
            <a:srgbClr val="042096">
              <a:alpha val="16000"/>
            </a:srgbClr>
          </a:solidFill>
          <a:ln w="38100">
            <a:solidFill>
              <a:srgbClr val="042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t" latinLnBrk="0" hangingPunct="1">
              <a:lnSpc>
                <a:spcPct val="100000"/>
              </a:lnSpc>
              <a:spcBef>
                <a:spcPts val="0"/>
              </a:spcBef>
              <a:spcAft>
                <a:spcPts val="0"/>
              </a:spcAft>
              <a:buClrTx/>
              <a:buSzTx/>
              <a:tabLst/>
              <a:defRPr/>
            </a:pPr>
            <a: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Accounts Receivable &amp; Cash Receipts</a:t>
            </a:r>
            <a:br>
              <a:rPr kumimoji="0" lang="en-US" sz="27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br>
            <a:r>
              <a:rPr kumimoji="0" lang="en-US" sz="2000" b="0" i="0" u="none" strike="noStrike" kern="1200" cap="none" spc="0" normalizeH="0" baseline="0" noProof="0" dirty="0">
                <a:ln>
                  <a:noFill/>
                </a:ln>
                <a:solidFill>
                  <a:srgbClr val="02145E"/>
                </a:solidFill>
                <a:effectLst/>
                <a:uLnTx/>
                <a:uFillTx/>
                <a:latin typeface="Calibri" panose="020F0502020204030204" pitchFamily="34" charset="0"/>
                <a:ea typeface="+mn-ea"/>
                <a:cs typeface="+mn-cs"/>
              </a:rPr>
              <a:t>Accounts Receivable, &amp; Cash Receipts &amp; External Banks</a:t>
            </a:r>
          </a:p>
        </p:txBody>
      </p:sp>
      <p:sp>
        <p:nvSpPr>
          <p:cNvPr id="30" name="Rectangle 29">
            <a:extLst>
              <a:ext uri="{FF2B5EF4-FFF2-40B4-BE49-F238E27FC236}">
                <a16:creationId xmlns:a16="http://schemas.microsoft.com/office/drawing/2014/main" id="{13302679-31D5-01D6-7B2B-FAD3FE339650}"/>
              </a:ext>
            </a:extLst>
          </p:cNvPr>
          <p:cNvSpPr/>
          <p:nvPr/>
        </p:nvSpPr>
        <p:spPr>
          <a:xfrm>
            <a:off x="8650331" y="4680002"/>
            <a:ext cx="2718389" cy="718930"/>
          </a:xfrm>
          <a:prstGeom prst="rect">
            <a:avLst/>
          </a:prstGeom>
          <a:solidFill>
            <a:srgbClr val="042096">
              <a:alpha val="16000"/>
            </a:srgbClr>
          </a:solidFill>
          <a:ln w="38100">
            <a:solidFill>
              <a:srgbClr val="042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2145E"/>
                </a:solidFill>
                <a:latin typeface="Calibri" panose="020F0502020204030204" pitchFamily="34" charset="0"/>
              </a:rPr>
              <a:t>Fixed Assets</a:t>
            </a:r>
            <a:br>
              <a:rPr lang="en-US" sz="1800" dirty="0">
                <a:solidFill>
                  <a:srgbClr val="02145E"/>
                </a:solidFill>
                <a:latin typeface="Calibri" panose="020F0502020204030204" pitchFamily="34" charset="0"/>
              </a:rPr>
            </a:br>
            <a:r>
              <a:rPr lang="en-US" sz="2000" dirty="0">
                <a:solidFill>
                  <a:srgbClr val="02145E"/>
                </a:solidFill>
                <a:latin typeface="Calibri" panose="020F0502020204030204" pitchFamily="34" charset="0"/>
              </a:rPr>
              <a:t>Fixed Assets &amp; Inventory</a:t>
            </a:r>
          </a:p>
        </p:txBody>
      </p:sp>
      <p:sp>
        <p:nvSpPr>
          <p:cNvPr id="31" name="Rectangle 30">
            <a:extLst>
              <a:ext uri="{FF2B5EF4-FFF2-40B4-BE49-F238E27FC236}">
                <a16:creationId xmlns:a16="http://schemas.microsoft.com/office/drawing/2014/main" id="{DE24F608-0526-8A95-7B5F-7CC4F466543F}"/>
              </a:ext>
            </a:extLst>
          </p:cNvPr>
          <p:cNvSpPr/>
          <p:nvPr/>
        </p:nvSpPr>
        <p:spPr>
          <a:xfrm>
            <a:off x="823280" y="4680002"/>
            <a:ext cx="2718390" cy="806057"/>
          </a:xfrm>
          <a:prstGeom prst="rect">
            <a:avLst/>
          </a:prstGeom>
          <a:solidFill>
            <a:srgbClr val="042096">
              <a:alpha val="16000"/>
            </a:srgbClr>
          </a:solidFill>
          <a:ln w="38100">
            <a:solidFill>
              <a:srgbClr val="042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2145E"/>
                </a:solidFill>
                <a:latin typeface="Calibri" panose="020F0502020204030204" pitchFamily="34" charset="0"/>
              </a:rPr>
              <a:t>Grants Administration</a:t>
            </a:r>
            <a:endParaRPr lang="en-US" dirty="0"/>
          </a:p>
        </p:txBody>
      </p:sp>
      <p:sp>
        <p:nvSpPr>
          <p:cNvPr id="32" name="Rectangle 31">
            <a:extLst>
              <a:ext uri="{FF2B5EF4-FFF2-40B4-BE49-F238E27FC236}">
                <a16:creationId xmlns:a16="http://schemas.microsoft.com/office/drawing/2014/main" id="{F37AB94E-1545-BAA3-CF19-5B440286F3DA}"/>
              </a:ext>
            </a:extLst>
          </p:cNvPr>
          <p:cNvSpPr/>
          <p:nvPr/>
        </p:nvSpPr>
        <p:spPr>
          <a:xfrm>
            <a:off x="5263780" y="2204365"/>
            <a:ext cx="1664439" cy="641278"/>
          </a:xfrm>
          <a:prstGeom prst="rect">
            <a:avLst/>
          </a:prstGeom>
          <a:solidFill>
            <a:srgbClr val="042096">
              <a:alpha val="16000"/>
            </a:srgbClr>
          </a:solidFill>
          <a:ln w="38100">
            <a:solidFill>
              <a:srgbClr val="042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2145E"/>
                </a:solidFill>
                <a:latin typeface="Calibri" panose="020F0502020204030204" pitchFamily="34" charset="0"/>
              </a:rPr>
              <a:t>Budgeting</a:t>
            </a:r>
            <a:endParaRPr lang="en-US" sz="2800" dirty="0"/>
          </a:p>
        </p:txBody>
      </p:sp>
      <p:sp>
        <p:nvSpPr>
          <p:cNvPr id="33" name="Rectangle 32">
            <a:extLst>
              <a:ext uri="{FF2B5EF4-FFF2-40B4-BE49-F238E27FC236}">
                <a16:creationId xmlns:a16="http://schemas.microsoft.com/office/drawing/2014/main" id="{E5D413B3-9725-E1EA-6462-71A7143F068D}"/>
              </a:ext>
            </a:extLst>
          </p:cNvPr>
          <p:cNvSpPr/>
          <p:nvPr/>
        </p:nvSpPr>
        <p:spPr>
          <a:xfrm>
            <a:off x="7917651" y="1488904"/>
            <a:ext cx="4001059" cy="2098823"/>
          </a:xfrm>
          <a:prstGeom prst="rect">
            <a:avLst/>
          </a:prstGeom>
          <a:solidFill>
            <a:srgbClr val="042096">
              <a:alpha val="16000"/>
            </a:srgbClr>
          </a:solidFill>
          <a:ln w="38100">
            <a:solidFill>
              <a:srgbClr val="042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sz="2800" dirty="0">
                <a:solidFill>
                  <a:srgbClr val="02145E"/>
                </a:solidFill>
                <a:latin typeface="Calibri" panose="020F0502020204030204" pitchFamily="34" charset="0"/>
              </a:rPr>
              <a:t>General Elements of Internal Control </a:t>
            </a:r>
            <a:endParaRPr lang="en-US" dirty="0">
              <a:solidFill>
                <a:srgbClr val="02145E"/>
              </a:solidFill>
              <a:latin typeface="Calibri" panose="020F0502020204030204" pitchFamily="34" charset="0"/>
            </a:endParaRPr>
          </a:p>
          <a:p>
            <a:pPr algn="ctr" fontAlgn="t"/>
            <a:r>
              <a:rPr lang="en-US" sz="1800" dirty="0">
                <a:solidFill>
                  <a:srgbClr val="02145E"/>
                </a:solidFill>
                <a:latin typeface="Calibri" panose="020F0502020204030204" pitchFamily="34" charset="0"/>
              </a:rPr>
              <a:t>Control Environment, Risk Assessment, Control Activities, Communication &amp; Information Systems, &amp; Monitoring</a:t>
            </a:r>
          </a:p>
        </p:txBody>
      </p:sp>
    </p:spTree>
    <p:extLst>
      <p:ext uri="{BB962C8B-B14F-4D97-AF65-F5344CB8AC3E}">
        <p14:creationId xmlns:p14="http://schemas.microsoft.com/office/powerpoint/2010/main" val="130057326"/>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flower field">
            <a:extLst>
              <a:ext uri="{FF2B5EF4-FFF2-40B4-BE49-F238E27FC236}">
                <a16:creationId xmlns:a16="http://schemas.microsoft.com/office/drawing/2014/main" id="{2B18BC45-2B55-E8E7-46A1-28765BBECA8B}"/>
              </a:ext>
            </a:extLst>
          </p:cNvPr>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0" y="-1473840"/>
            <a:ext cx="12406819" cy="8269193"/>
          </a:xfrm>
          <a:prstGeom prst="rect">
            <a:avLst/>
          </a:prstGeom>
        </p:spPr>
      </p:pic>
      <p:sp>
        <p:nvSpPr>
          <p:cNvPr id="9" name="Rectangle 8">
            <a:extLst>
              <a:ext uri="{FF2B5EF4-FFF2-40B4-BE49-F238E27FC236}">
                <a16:creationId xmlns:a16="http://schemas.microsoft.com/office/drawing/2014/main" id="{D9A711DD-ED4B-841D-7AA6-8ABC2A5B8BC7}"/>
              </a:ext>
            </a:extLst>
          </p:cNvPr>
          <p:cNvSpPr/>
          <p:nvPr/>
        </p:nvSpPr>
        <p:spPr>
          <a:xfrm>
            <a:off x="81213" y="82716"/>
            <a:ext cx="12029574" cy="6692568"/>
          </a:xfrm>
          <a:prstGeom prst="rect">
            <a:avLst/>
          </a:prstGeom>
          <a:noFill/>
          <a:ln w="161925" cap="flat" cmpd="thickThin">
            <a:solidFill>
              <a:srgbClr val="0420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6801251-9F60-D933-5CF0-EB57A3786697}"/>
              </a:ext>
            </a:extLst>
          </p:cNvPr>
          <p:cNvPicPr>
            <a:picLocks noChangeAspect="1"/>
          </p:cNvPicPr>
          <p:nvPr/>
        </p:nvPicPr>
        <p:blipFill>
          <a:blip r:embed="rId4"/>
          <a:stretch>
            <a:fillRect/>
          </a:stretch>
        </p:blipFill>
        <p:spPr>
          <a:xfrm>
            <a:off x="270301" y="640466"/>
            <a:ext cx="10005370" cy="5507665"/>
          </a:xfrm>
          <a:prstGeom prst="rect">
            <a:avLst/>
          </a:prstGeom>
        </p:spPr>
      </p:pic>
      <p:pic>
        <p:nvPicPr>
          <p:cNvPr id="11" name="Picture 10">
            <a:extLst>
              <a:ext uri="{FF2B5EF4-FFF2-40B4-BE49-F238E27FC236}">
                <a16:creationId xmlns:a16="http://schemas.microsoft.com/office/drawing/2014/main" id="{9435B261-F201-DDF4-31F2-11D420626646}"/>
              </a:ext>
            </a:extLst>
          </p:cNvPr>
          <p:cNvPicPr>
            <a:picLocks noChangeAspect="1"/>
          </p:cNvPicPr>
          <p:nvPr/>
        </p:nvPicPr>
        <p:blipFill>
          <a:blip r:embed="rId5"/>
          <a:stretch>
            <a:fillRect/>
          </a:stretch>
        </p:blipFill>
        <p:spPr>
          <a:xfrm>
            <a:off x="4263384" y="312616"/>
            <a:ext cx="7544273" cy="6274685"/>
          </a:xfrm>
          <a:prstGeom prst="rect">
            <a:avLst/>
          </a:prstGeom>
        </p:spPr>
      </p:pic>
    </p:spTree>
    <p:extLst>
      <p:ext uri="{BB962C8B-B14F-4D97-AF65-F5344CB8AC3E}">
        <p14:creationId xmlns:p14="http://schemas.microsoft.com/office/powerpoint/2010/main" val="194851597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flower field">
            <a:extLst>
              <a:ext uri="{FF2B5EF4-FFF2-40B4-BE49-F238E27FC236}">
                <a16:creationId xmlns:a16="http://schemas.microsoft.com/office/drawing/2014/main" id="{2B18BC45-2B55-E8E7-46A1-28765BBECA8B}"/>
              </a:ext>
            </a:extLst>
          </p:cNvPr>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0" y="-1473840"/>
            <a:ext cx="12406819" cy="8269193"/>
          </a:xfrm>
          <a:prstGeom prst="rect">
            <a:avLst/>
          </a:prstGeom>
        </p:spPr>
      </p:pic>
      <p:sp>
        <p:nvSpPr>
          <p:cNvPr id="2" name="Title 1">
            <a:extLst>
              <a:ext uri="{FF2B5EF4-FFF2-40B4-BE49-F238E27FC236}">
                <a16:creationId xmlns:a16="http://schemas.microsoft.com/office/drawing/2014/main" id="{D6EB2F81-38C1-AEC4-BD20-16283D9A31D8}"/>
              </a:ext>
            </a:extLst>
          </p:cNvPr>
          <p:cNvSpPr>
            <a:spLocks noGrp="1"/>
          </p:cNvSpPr>
          <p:nvPr>
            <p:ph type="title"/>
          </p:nvPr>
        </p:nvSpPr>
        <p:spPr>
          <a:xfrm>
            <a:off x="180825" y="1372858"/>
            <a:ext cx="5933377" cy="952682"/>
          </a:xfrm>
        </p:spPr>
        <p:txBody>
          <a:bodyPr>
            <a:normAutofit fontScale="90000"/>
          </a:bodyPr>
          <a:lstStyle/>
          <a:p>
            <a:pPr algn="ctr"/>
            <a:r>
              <a:rPr lang="en-US" sz="5400" dirty="0">
                <a:solidFill>
                  <a:srgbClr val="02145E"/>
                </a:solidFill>
                <a:latin typeface="Sitka Banner Semibold" pitchFamily="2" charset="0"/>
              </a:rPr>
              <a:t>When will this be due?</a:t>
            </a:r>
          </a:p>
        </p:txBody>
      </p:sp>
      <p:sp>
        <p:nvSpPr>
          <p:cNvPr id="9" name="Rectangle 8">
            <a:extLst>
              <a:ext uri="{FF2B5EF4-FFF2-40B4-BE49-F238E27FC236}">
                <a16:creationId xmlns:a16="http://schemas.microsoft.com/office/drawing/2014/main" id="{D9A711DD-ED4B-841D-7AA6-8ABC2A5B8BC7}"/>
              </a:ext>
            </a:extLst>
          </p:cNvPr>
          <p:cNvSpPr/>
          <p:nvPr/>
        </p:nvSpPr>
        <p:spPr>
          <a:xfrm>
            <a:off x="81213" y="82716"/>
            <a:ext cx="12029574" cy="6692568"/>
          </a:xfrm>
          <a:prstGeom prst="rect">
            <a:avLst/>
          </a:prstGeom>
          <a:noFill/>
          <a:ln w="161925" cap="flat" cmpd="thickThin">
            <a:solidFill>
              <a:srgbClr val="0420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AA996F-ED2B-9D8A-5665-5E0FCB53620D}"/>
              </a:ext>
            </a:extLst>
          </p:cNvPr>
          <p:cNvSpPr txBox="1"/>
          <p:nvPr/>
        </p:nvSpPr>
        <p:spPr>
          <a:xfrm>
            <a:off x="868238" y="3453360"/>
            <a:ext cx="5023121" cy="830997"/>
          </a:xfrm>
          <a:prstGeom prst="rect">
            <a:avLst/>
          </a:prstGeom>
          <a:noFill/>
        </p:spPr>
        <p:txBody>
          <a:bodyPr wrap="square" rtlCol="0">
            <a:spAutoFit/>
          </a:bodyPr>
          <a:lstStyle/>
          <a:p>
            <a:pPr algn="ctr"/>
            <a:r>
              <a:rPr lang="en-US" sz="4800" dirty="0">
                <a:solidFill>
                  <a:srgbClr val="02145E"/>
                </a:solidFill>
              </a:rPr>
              <a:t>November 1, 2022</a:t>
            </a:r>
          </a:p>
        </p:txBody>
      </p:sp>
      <p:sp>
        <p:nvSpPr>
          <p:cNvPr id="29" name="Title 1">
            <a:extLst>
              <a:ext uri="{FF2B5EF4-FFF2-40B4-BE49-F238E27FC236}">
                <a16:creationId xmlns:a16="http://schemas.microsoft.com/office/drawing/2014/main" id="{CE17607D-700A-0970-EA9D-4F16A4D5BEC4}"/>
              </a:ext>
            </a:extLst>
          </p:cNvPr>
          <p:cNvSpPr txBox="1">
            <a:spLocks/>
          </p:cNvSpPr>
          <p:nvPr/>
        </p:nvSpPr>
        <p:spPr>
          <a:xfrm>
            <a:off x="6096000" y="944122"/>
            <a:ext cx="5933377" cy="9526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02145E"/>
                </a:solidFill>
                <a:latin typeface="Sitka Banner Semibold" pitchFamily="2" charset="0"/>
              </a:rPr>
              <a:t>Where is this</a:t>
            </a:r>
            <a:br>
              <a:rPr lang="en-US" sz="5400" dirty="0">
                <a:solidFill>
                  <a:srgbClr val="02145E"/>
                </a:solidFill>
                <a:latin typeface="Sitka Banner Semibold" pitchFamily="2" charset="0"/>
              </a:rPr>
            </a:br>
            <a:r>
              <a:rPr lang="en-US" sz="5400" dirty="0">
                <a:solidFill>
                  <a:srgbClr val="02145E"/>
                </a:solidFill>
                <a:latin typeface="Sitka Banner Semibold" pitchFamily="2" charset="0"/>
              </a:rPr>
              <a:t> to be completed?</a:t>
            </a:r>
          </a:p>
        </p:txBody>
      </p:sp>
      <p:cxnSp>
        <p:nvCxnSpPr>
          <p:cNvPr id="30" name="Straight Connector 29">
            <a:extLst>
              <a:ext uri="{FF2B5EF4-FFF2-40B4-BE49-F238E27FC236}">
                <a16:creationId xmlns:a16="http://schemas.microsoft.com/office/drawing/2014/main" id="{60B61EF6-6616-0E1F-9D08-E856573932CD}"/>
              </a:ext>
            </a:extLst>
          </p:cNvPr>
          <p:cNvCxnSpPr>
            <a:cxnSpLocks/>
          </p:cNvCxnSpPr>
          <p:nvPr/>
        </p:nvCxnSpPr>
        <p:spPr>
          <a:xfrm>
            <a:off x="819059" y="2135642"/>
            <a:ext cx="4671895" cy="0"/>
          </a:xfrm>
          <a:prstGeom prst="line">
            <a:avLst/>
          </a:prstGeom>
          <a:ln w="44450">
            <a:solidFill>
              <a:srgbClr val="04209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19FB28F-3018-3E0B-4EE9-3E081895C902}"/>
              </a:ext>
            </a:extLst>
          </p:cNvPr>
          <p:cNvCxnSpPr>
            <a:cxnSpLocks/>
          </p:cNvCxnSpPr>
          <p:nvPr/>
        </p:nvCxnSpPr>
        <p:spPr>
          <a:xfrm>
            <a:off x="6835442" y="2160516"/>
            <a:ext cx="4587734" cy="0"/>
          </a:xfrm>
          <a:prstGeom prst="line">
            <a:avLst/>
          </a:prstGeom>
          <a:ln w="44450">
            <a:solidFill>
              <a:srgbClr val="04209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4AA07E6-EB3D-AF22-A1D8-54330E8EE76F}"/>
              </a:ext>
            </a:extLst>
          </p:cNvPr>
          <p:cNvSpPr txBox="1"/>
          <p:nvPr/>
        </p:nvSpPr>
        <p:spPr>
          <a:xfrm>
            <a:off x="6678384" y="3453360"/>
            <a:ext cx="4940489" cy="830997"/>
          </a:xfrm>
          <a:prstGeom prst="rect">
            <a:avLst/>
          </a:prstGeom>
          <a:noFill/>
        </p:spPr>
        <p:txBody>
          <a:bodyPr wrap="square" rtlCol="0">
            <a:spAutoFit/>
          </a:bodyPr>
          <a:lstStyle/>
          <a:p>
            <a:pPr algn="ctr"/>
            <a:r>
              <a:rPr lang="en-US" sz="4800" dirty="0">
                <a:solidFill>
                  <a:srgbClr val="02145E"/>
                </a:solidFill>
              </a:rPr>
              <a:t>Microsoft Forms</a:t>
            </a:r>
            <a:endParaRPr lang="en-US" sz="4800" dirty="0">
              <a:solidFill>
                <a:srgbClr val="02145E"/>
              </a:solidFill>
              <a:highlight>
                <a:srgbClr val="FFFF00"/>
              </a:highlight>
            </a:endParaRPr>
          </a:p>
        </p:txBody>
      </p:sp>
    </p:spTree>
    <p:extLst>
      <p:ext uri="{BB962C8B-B14F-4D97-AF65-F5344CB8AC3E}">
        <p14:creationId xmlns:p14="http://schemas.microsoft.com/office/powerpoint/2010/main" val="1075611096"/>
      </p:ext>
    </p:extLst>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uilding with a dome and trees in front of it&#10;&#10;Description automatically generated with low confidence">
            <a:extLst>
              <a:ext uri="{FF2B5EF4-FFF2-40B4-BE49-F238E27FC236}">
                <a16:creationId xmlns:a16="http://schemas.microsoft.com/office/drawing/2014/main" id="{7EE4DE68-7AD2-BF82-754B-FE3158F8F502}"/>
              </a:ext>
            </a:extLst>
          </p:cNvPr>
          <p:cNvPicPr>
            <a:picLocks noGrp="1" noRot="1" noChangeAspect="1" noMove="1" noResize="1" noEditPoints="1" noAdjustHandles="1" noChangeArrowheads="1" noChangeShapeType="1" noCrop="1"/>
          </p:cNvPicPr>
          <p:nvPr/>
        </p:nvPicPr>
        <p:blipFill>
          <a:blip r:embed="rId3">
            <a:alphaModFix amt="30000"/>
            <a:extLst>
              <a:ext uri="{28A0092B-C50C-407E-A947-70E740481C1C}">
                <a14:useLocalDpi xmlns:a14="http://schemas.microsoft.com/office/drawing/2010/main" val="0"/>
              </a:ext>
            </a:extLst>
          </a:blip>
          <a:stretch>
            <a:fillRect/>
          </a:stretch>
        </p:blipFill>
        <p:spPr>
          <a:xfrm>
            <a:off x="1" y="-2102588"/>
            <a:ext cx="12192000" cy="9144000"/>
          </a:xfrm>
          <a:prstGeom prst="rect">
            <a:avLst/>
          </a:prstGeom>
        </p:spPr>
      </p:pic>
      <p:sp>
        <p:nvSpPr>
          <p:cNvPr id="14" name="Rectangle 13">
            <a:extLst>
              <a:ext uri="{FF2B5EF4-FFF2-40B4-BE49-F238E27FC236}">
                <a16:creationId xmlns:a16="http://schemas.microsoft.com/office/drawing/2014/main" id="{1A66B405-363C-8102-1F0B-18BD4C00EEFC}"/>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EFCCED-74BF-A3EB-151A-6D87E1BE7C15}"/>
              </a:ext>
            </a:extLst>
          </p:cNvPr>
          <p:cNvSpPr txBox="1"/>
          <p:nvPr/>
        </p:nvSpPr>
        <p:spPr>
          <a:xfrm>
            <a:off x="2934586" y="2469412"/>
            <a:ext cx="6537251" cy="1569660"/>
          </a:xfrm>
          <a:prstGeom prst="rect">
            <a:avLst/>
          </a:prstGeom>
          <a:noFill/>
          <a:ln w="15875">
            <a:noFill/>
          </a:ln>
          <a:effectLst>
            <a:glow rad="139700">
              <a:srgbClr val="F5D884">
                <a:alpha val="40000"/>
              </a:srgbClr>
            </a:glow>
          </a:effectLst>
        </p:spPr>
        <p:txBody>
          <a:bodyPr wrap="square" rtlCol="0">
            <a:spAutoFit/>
          </a:bodyPr>
          <a:lstStyle/>
          <a:p>
            <a:pPr algn="ctr"/>
            <a:r>
              <a:rPr lang="en-US" sz="9600" dirty="0">
                <a:solidFill>
                  <a:srgbClr val="042096"/>
                </a:solidFill>
              </a:rPr>
              <a:t>Questions?</a:t>
            </a:r>
          </a:p>
        </p:txBody>
      </p:sp>
      <p:sp>
        <p:nvSpPr>
          <p:cNvPr id="3" name="TextBox 2">
            <a:extLst>
              <a:ext uri="{FF2B5EF4-FFF2-40B4-BE49-F238E27FC236}">
                <a16:creationId xmlns:a16="http://schemas.microsoft.com/office/drawing/2014/main" id="{A6062A15-BD38-6AD2-EF50-7BDA4A8AC134}"/>
              </a:ext>
            </a:extLst>
          </p:cNvPr>
          <p:cNvSpPr txBox="1"/>
          <p:nvPr/>
        </p:nvSpPr>
        <p:spPr>
          <a:xfrm>
            <a:off x="9127163" y="3721897"/>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0528B4"/>
                </a:solidFill>
                <a:effectLst/>
                <a:uLnTx/>
                <a:uFillTx/>
                <a:latin typeface="Script MT Bold" panose="03040602040607080904" pitchFamily="66" charset="0"/>
                <a:cs typeface="Dubai Light" panose="020B0303030403030204" pitchFamily="34" charset="-78"/>
              </a:rPr>
              <a:t>?</a:t>
            </a:r>
            <a:endParaRPr lang="en-US" dirty="0">
              <a:ln>
                <a:solidFill>
                  <a:schemeClr val="tx1"/>
                </a:solidFill>
              </a:ln>
              <a:solidFill>
                <a:srgbClr val="0528B4"/>
              </a:solidFill>
              <a:latin typeface="Script MT Bold" panose="03040602040607080904" pitchFamily="66" charset="0"/>
              <a:cs typeface="Dubai Light" panose="020B0303030403030204" pitchFamily="34" charset="-78"/>
            </a:endParaRPr>
          </a:p>
        </p:txBody>
      </p:sp>
      <p:sp>
        <p:nvSpPr>
          <p:cNvPr id="11" name="TextBox 10">
            <a:extLst>
              <a:ext uri="{FF2B5EF4-FFF2-40B4-BE49-F238E27FC236}">
                <a16:creationId xmlns:a16="http://schemas.microsoft.com/office/drawing/2014/main" id="{9F904FD3-C143-70A8-A539-663BF1C30D50}"/>
              </a:ext>
            </a:extLst>
          </p:cNvPr>
          <p:cNvSpPr txBox="1"/>
          <p:nvPr/>
        </p:nvSpPr>
        <p:spPr>
          <a:xfrm>
            <a:off x="3150136" y="432097"/>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00194C"/>
                </a:solidFill>
                <a:effectLst/>
                <a:uLnTx/>
                <a:uFillTx/>
                <a:latin typeface="Bodoni MT Black" panose="02070A03080606020203" pitchFamily="18" charset="0"/>
              </a:rPr>
              <a:t>?</a:t>
            </a:r>
            <a:endParaRPr lang="en-US" dirty="0">
              <a:ln>
                <a:solidFill>
                  <a:schemeClr val="tx1"/>
                </a:solidFill>
              </a:ln>
              <a:solidFill>
                <a:srgbClr val="00194C"/>
              </a:solidFill>
              <a:latin typeface="Bodoni MT Black" panose="02070A03080606020203" pitchFamily="18" charset="0"/>
            </a:endParaRPr>
          </a:p>
        </p:txBody>
      </p:sp>
      <p:sp>
        <p:nvSpPr>
          <p:cNvPr id="12" name="TextBox 11">
            <a:extLst>
              <a:ext uri="{FF2B5EF4-FFF2-40B4-BE49-F238E27FC236}">
                <a16:creationId xmlns:a16="http://schemas.microsoft.com/office/drawing/2014/main" id="{75FAAD4B-6E79-0026-5D8C-F36FB63B5998}"/>
              </a:ext>
            </a:extLst>
          </p:cNvPr>
          <p:cNvSpPr txBox="1"/>
          <p:nvPr/>
        </p:nvSpPr>
        <p:spPr>
          <a:xfrm>
            <a:off x="4973259" y="1245561"/>
            <a:ext cx="478465" cy="1938992"/>
          </a:xfrm>
          <a:prstGeom prst="rect">
            <a:avLst/>
          </a:prstGeom>
          <a:noFill/>
        </p:spPr>
        <p:txBody>
          <a:bodyPr wrap="square" rtlCol="0">
            <a:spAutoFit/>
          </a:bodyPr>
          <a:lstStyle/>
          <a:p>
            <a:r>
              <a:rPr kumimoji="0" lang="en-US" sz="12000" b="0" i="0" u="none" strike="noStrike" kern="1200" cap="none" spc="0" normalizeH="0" baseline="0" noProof="0" dirty="0">
                <a:ln>
                  <a:solidFill>
                    <a:srgbClr val="00194C"/>
                  </a:solidFill>
                </a:ln>
                <a:solidFill>
                  <a:srgbClr val="9FB6FF"/>
                </a:solidFill>
                <a:effectLst/>
                <a:uLnTx/>
                <a:uFillTx/>
                <a:latin typeface="Cormorant Infant" panose="00000500000000000000" pitchFamily="2" charset="0"/>
              </a:rPr>
              <a:t>?</a:t>
            </a:r>
            <a:endParaRPr lang="en-US" sz="12000" dirty="0">
              <a:ln>
                <a:solidFill>
                  <a:srgbClr val="00194C"/>
                </a:solidFill>
              </a:ln>
              <a:solidFill>
                <a:srgbClr val="9FB6FF"/>
              </a:solidFill>
              <a:latin typeface="Cormorant Infant" panose="00000500000000000000" pitchFamily="2" charset="0"/>
            </a:endParaRPr>
          </a:p>
        </p:txBody>
      </p:sp>
      <p:sp>
        <p:nvSpPr>
          <p:cNvPr id="13" name="TextBox 12">
            <a:extLst>
              <a:ext uri="{FF2B5EF4-FFF2-40B4-BE49-F238E27FC236}">
                <a16:creationId xmlns:a16="http://schemas.microsoft.com/office/drawing/2014/main" id="{B2B1E030-0CB5-191E-51DC-C0177195F4C3}"/>
              </a:ext>
            </a:extLst>
          </p:cNvPr>
          <p:cNvSpPr txBox="1"/>
          <p:nvPr/>
        </p:nvSpPr>
        <p:spPr>
          <a:xfrm>
            <a:off x="10812425" y="2719956"/>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rgbClr val="00194C"/>
                  </a:solidFill>
                </a:ln>
                <a:solidFill>
                  <a:srgbClr val="9FB6FF"/>
                </a:solidFill>
                <a:effectLst/>
                <a:uLnTx/>
                <a:uFillTx/>
                <a:latin typeface="Broadway" panose="04040905080B02020502" pitchFamily="82" charset="0"/>
              </a:rPr>
              <a:t>?</a:t>
            </a:r>
            <a:endParaRPr lang="en-US" dirty="0">
              <a:ln>
                <a:solidFill>
                  <a:srgbClr val="00194C"/>
                </a:solidFill>
              </a:ln>
              <a:solidFill>
                <a:srgbClr val="9FB6FF"/>
              </a:solidFill>
              <a:latin typeface="Broadway" panose="04040905080B02020502" pitchFamily="82" charset="0"/>
            </a:endParaRPr>
          </a:p>
        </p:txBody>
      </p:sp>
      <p:sp>
        <p:nvSpPr>
          <p:cNvPr id="17" name="TextBox 16">
            <a:extLst>
              <a:ext uri="{FF2B5EF4-FFF2-40B4-BE49-F238E27FC236}">
                <a16:creationId xmlns:a16="http://schemas.microsoft.com/office/drawing/2014/main" id="{5E415E8B-E353-5EB2-6D5D-8775577226F1}"/>
              </a:ext>
            </a:extLst>
          </p:cNvPr>
          <p:cNvSpPr txBox="1"/>
          <p:nvPr/>
        </p:nvSpPr>
        <p:spPr>
          <a:xfrm>
            <a:off x="2309175" y="4214037"/>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0B38F9"/>
                </a:solidFill>
                <a:effectLst/>
                <a:uLnTx/>
                <a:uFillTx/>
                <a:latin typeface="Forte" panose="03060902040502070203" pitchFamily="66" charset="0"/>
              </a:rPr>
              <a:t>?</a:t>
            </a:r>
            <a:endParaRPr lang="en-US" dirty="0">
              <a:ln>
                <a:solidFill>
                  <a:schemeClr val="tx1"/>
                </a:solidFill>
              </a:ln>
              <a:solidFill>
                <a:srgbClr val="0B38F9"/>
              </a:solidFill>
              <a:latin typeface="Forte" panose="03060902040502070203" pitchFamily="66" charset="0"/>
            </a:endParaRPr>
          </a:p>
        </p:txBody>
      </p:sp>
      <p:sp>
        <p:nvSpPr>
          <p:cNvPr id="19" name="TextBox 18">
            <a:extLst>
              <a:ext uri="{FF2B5EF4-FFF2-40B4-BE49-F238E27FC236}">
                <a16:creationId xmlns:a16="http://schemas.microsoft.com/office/drawing/2014/main" id="{5AC91E0C-A800-5C6B-FEFC-72084E6EA093}"/>
              </a:ext>
            </a:extLst>
          </p:cNvPr>
          <p:cNvSpPr txBox="1"/>
          <p:nvPr/>
        </p:nvSpPr>
        <p:spPr>
          <a:xfrm>
            <a:off x="6260281" y="4310688"/>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031669"/>
                </a:solidFill>
                <a:effectLst/>
                <a:uLnTx/>
                <a:uFillTx/>
                <a:latin typeface="Lucida Calligraphy" panose="03010101010101010101" pitchFamily="66" charset="0"/>
              </a:rPr>
              <a:t>?</a:t>
            </a:r>
            <a:endParaRPr lang="en-US" dirty="0">
              <a:ln>
                <a:solidFill>
                  <a:schemeClr val="tx1"/>
                </a:solidFill>
              </a:ln>
              <a:solidFill>
                <a:srgbClr val="031669"/>
              </a:solidFill>
              <a:latin typeface="Lucida Calligraphy" panose="03010101010101010101" pitchFamily="66" charset="0"/>
            </a:endParaRPr>
          </a:p>
        </p:txBody>
      </p:sp>
      <p:sp>
        <p:nvSpPr>
          <p:cNvPr id="20" name="TextBox 19">
            <a:extLst>
              <a:ext uri="{FF2B5EF4-FFF2-40B4-BE49-F238E27FC236}">
                <a16:creationId xmlns:a16="http://schemas.microsoft.com/office/drawing/2014/main" id="{99C759B3-A7D3-E80E-1684-1829D5411038}"/>
              </a:ext>
            </a:extLst>
          </p:cNvPr>
          <p:cNvSpPr txBox="1"/>
          <p:nvPr/>
        </p:nvSpPr>
        <p:spPr>
          <a:xfrm>
            <a:off x="9011068" y="806539"/>
            <a:ext cx="478465" cy="1938992"/>
          </a:xfrm>
          <a:prstGeom prst="rect">
            <a:avLst/>
          </a:prstGeom>
          <a:noFill/>
        </p:spPr>
        <p:txBody>
          <a:bodyPr wrap="square" rtlCol="0">
            <a:spAutoFit/>
          </a:bodyPr>
          <a:lstStyle/>
          <a:p>
            <a:r>
              <a:rPr kumimoji="0" lang="en-US" sz="12000" b="0" i="0" u="none" strike="noStrike" kern="1200" cap="none" spc="0" normalizeH="0" baseline="0" noProof="0" dirty="0">
                <a:ln>
                  <a:solidFill>
                    <a:schemeClr val="tx1"/>
                  </a:solidFill>
                </a:ln>
                <a:solidFill>
                  <a:srgbClr val="042096"/>
                </a:solidFill>
                <a:effectLst/>
                <a:uLnTx/>
                <a:uFillTx/>
                <a:latin typeface="Kokila" panose="020B0502040204020203" pitchFamily="34" charset="0"/>
                <a:cs typeface="Kokila" panose="020B0502040204020203" pitchFamily="34" charset="0"/>
              </a:rPr>
              <a:t>?</a:t>
            </a:r>
            <a:endParaRPr lang="en-US" sz="12000" dirty="0">
              <a:ln>
                <a:solidFill>
                  <a:schemeClr val="tx1"/>
                </a:solidFill>
              </a:ln>
              <a:solidFill>
                <a:srgbClr val="042096"/>
              </a:solidFill>
              <a:latin typeface="Kokila" panose="020B0502040204020203" pitchFamily="34" charset="0"/>
              <a:cs typeface="Kokila" panose="020B0502040204020203" pitchFamily="34" charset="0"/>
            </a:endParaRPr>
          </a:p>
        </p:txBody>
      </p:sp>
      <p:sp>
        <p:nvSpPr>
          <p:cNvPr id="23" name="TextBox 22">
            <a:extLst>
              <a:ext uri="{FF2B5EF4-FFF2-40B4-BE49-F238E27FC236}">
                <a16:creationId xmlns:a16="http://schemas.microsoft.com/office/drawing/2014/main" id="{A2A9C325-9BD6-82C9-FFF8-6BC4AF66C965}"/>
              </a:ext>
            </a:extLst>
          </p:cNvPr>
          <p:cNvSpPr txBox="1"/>
          <p:nvPr/>
        </p:nvSpPr>
        <p:spPr>
          <a:xfrm>
            <a:off x="292033" y="232783"/>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031669"/>
                </a:solidFill>
                <a:effectLst/>
                <a:uLnTx/>
                <a:uFillTx/>
                <a:latin typeface="Kristen ITC" panose="03050502040202030202" pitchFamily="66" charset="0"/>
              </a:rPr>
              <a:t>?</a:t>
            </a:r>
            <a:endParaRPr lang="en-US" dirty="0">
              <a:ln>
                <a:solidFill>
                  <a:schemeClr val="tx1"/>
                </a:solidFill>
              </a:ln>
              <a:solidFill>
                <a:srgbClr val="031669"/>
              </a:solidFill>
              <a:latin typeface="Kristen ITC" panose="03050502040202030202" pitchFamily="66" charset="0"/>
            </a:endParaRPr>
          </a:p>
        </p:txBody>
      </p:sp>
      <p:sp>
        <p:nvSpPr>
          <p:cNvPr id="24" name="TextBox 23">
            <a:extLst>
              <a:ext uri="{FF2B5EF4-FFF2-40B4-BE49-F238E27FC236}">
                <a16:creationId xmlns:a16="http://schemas.microsoft.com/office/drawing/2014/main" id="{64199B6F-0BC2-E74C-F4A6-594D2EC9060F}"/>
              </a:ext>
            </a:extLst>
          </p:cNvPr>
          <p:cNvSpPr txBox="1"/>
          <p:nvPr/>
        </p:nvSpPr>
        <p:spPr>
          <a:xfrm>
            <a:off x="591849" y="4879072"/>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rgbClr val="010619"/>
                  </a:solidFill>
                </a:ln>
                <a:solidFill>
                  <a:srgbClr val="BFCBFD"/>
                </a:solidFill>
                <a:effectLst/>
                <a:uLnTx/>
                <a:uFillTx/>
                <a:latin typeface="Gigi" panose="04040504061007020D02" pitchFamily="82" charset="0"/>
              </a:rPr>
              <a:t>?</a:t>
            </a:r>
            <a:endParaRPr lang="en-US" dirty="0">
              <a:ln>
                <a:solidFill>
                  <a:srgbClr val="010619"/>
                </a:solidFill>
              </a:ln>
              <a:solidFill>
                <a:srgbClr val="BFCBFD"/>
              </a:solidFill>
              <a:latin typeface="Gigi" panose="04040504061007020D02" pitchFamily="82" charset="0"/>
            </a:endParaRPr>
          </a:p>
        </p:txBody>
      </p:sp>
      <p:sp>
        <p:nvSpPr>
          <p:cNvPr id="25" name="TextBox 24">
            <a:extLst>
              <a:ext uri="{FF2B5EF4-FFF2-40B4-BE49-F238E27FC236}">
                <a16:creationId xmlns:a16="http://schemas.microsoft.com/office/drawing/2014/main" id="{55134650-6914-3123-E2AC-8060D1070947}"/>
              </a:ext>
            </a:extLst>
          </p:cNvPr>
          <p:cNvSpPr txBox="1"/>
          <p:nvPr/>
        </p:nvSpPr>
        <p:spPr>
          <a:xfrm>
            <a:off x="4177496" y="4852151"/>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042096"/>
                </a:solidFill>
                <a:effectLst/>
                <a:uLnTx/>
                <a:uFillTx/>
                <a:latin typeface="High Tower Text" panose="02040502050506030303" pitchFamily="18" charset="0"/>
              </a:rPr>
              <a:t>?</a:t>
            </a:r>
            <a:endParaRPr lang="en-US" dirty="0">
              <a:ln>
                <a:solidFill>
                  <a:schemeClr val="tx1"/>
                </a:solidFill>
              </a:ln>
              <a:solidFill>
                <a:srgbClr val="042096"/>
              </a:solidFill>
              <a:latin typeface="High Tower Text" panose="02040502050506030303" pitchFamily="18" charset="0"/>
            </a:endParaRPr>
          </a:p>
        </p:txBody>
      </p:sp>
      <p:sp>
        <p:nvSpPr>
          <p:cNvPr id="26" name="TextBox 25">
            <a:extLst>
              <a:ext uri="{FF2B5EF4-FFF2-40B4-BE49-F238E27FC236}">
                <a16:creationId xmlns:a16="http://schemas.microsoft.com/office/drawing/2014/main" id="{20C00026-F4B4-8E8B-F8C8-A58ADA828877}"/>
              </a:ext>
            </a:extLst>
          </p:cNvPr>
          <p:cNvSpPr txBox="1"/>
          <p:nvPr/>
        </p:nvSpPr>
        <p:spPr>
          <a:xfrm>
            <a:off x="6820878" y="21709"/>
            <a:ext cx="494322" cy="1569660"/>
          </a:xfrm>
          <a:prstGeom prst="rect">
            <a:avLst/>
          </a:prstGeom>
          <a:noFill/>
        </p:spPr>
        <p:txBody>
          <a:bodyPr wrap="square" rtlCol="0">
            <a:spAutoFit/>
          </a:bodyPr>
          <a:lstStyle/>
          <a:p>
            <a:r>
              <a:rPr kumimoji="0" lang="en-US" sz="9600" b="0" i="0" u="none" strike="noStrike" kern="1200" cap="none" spc="0" normalizeH="0" baseline="0" noProof="0" dirty="0">
                <a:ln>
                  <a:solidFill>
                    <a:srgbClr val="010619"/>
                  </a:solidFill>
                </a:ln>
                <a:solidFill>
                  <a:srgbClr val="BFCBFD"/>
                </a:solidFill>
                <a:effectLst/>
                <a:uLnTx/>
                <a:uFillTx/>
                <a:latin typeface="Harrington" panose="04040505050A02020702" pitchFamily="82" charset="0"/>
              </a:rPr>
              <a:t>?</a:t>
            </a:r>
            <a:endParaRPr lang="en-US" dirty="0">
              <a:ln>
                <a:solidFill>
                  <a:srgbClr val="010619"/>
                </a:solidFill>
              </a:ln>
              <a:solidFill>
                <a:srgbClr val="BFCBFD"/>
              </a:solidFill>
              <a:latin typeface="Harrington" panose="04040505050A02020702" pitchFamily="82" charset="0"/>
            </a:endParaRPr>
          </a:p>
        </p:txBody>
      </p:sp>
      <p:sp>
        <p:nvSpPr>
          <p:cNvPr id="27" name="TextBox 26">
            <a:extLst>
              <a:ext uri="{FF2B5EF4-FFF2-40B4-BE49-F238E27FC236}">
                <a16:creationId xmlns:a16="http://schemas.microsoft.com/office/drawing/2014/main" id="{3C82DE77-74AE-C8F9-B0E1-0595857DDDD2}"/>
              </a:ext>
            </a:extLst>
          </p:cNvPr>
          <p:cNvSpPr txBox="1"/>
          <p:nvPr/>
        </p:nvSpPr>
        <p:spPr>
          <a:xfrm>
            <a:off x="10722793" y="4873342"/>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00194C"/>
                </a:solidFill>
                <a:effectLst/>
                <a:uLnTx/>
                <a:uFillTx/>
                <a:latin typeface="Georgia Pro Cond Black" panose="020B0604020202020204" pitchFamily="18" charset="0"/>
              </a:rPr>
              <a:t>?</a:t>
            </a:r>
            <a:endParaRPr lang="en-US" dirty="0">
              <a:ln>
                <a:solidFill>
                  <a:schemeClr val="tx1"/>
                </a:solidFill>
              </a:ln>
              <a:solidFill>
                <a:srgbClr val="00194C"/>
              </a:solidFill>
              <a:latin typeface="Georgia Pro Cond Black" panose="020B0604020202020204" pitchFamily="18" charset="0"/>
            </a:endParaRPr>
          </a:p>
        </p:txBody>
      </p:sp>
      <p:sp>
        <p:nvSpPr>
          <p:cNvPr id="28" name="TextBox 27">
            <a:extLst>
              <a:ext uri="{FF2B5EF4-FFF2-40B4-BE49-F238E27FC236}">
                <a16:creationId xmlns:a16="http://schemas.microsoft.com/office/drawing/2014/main" id="{670BD6DB-725F-BE3E-A731-7D0FC031555C}"/>
              </a:ext>
            </a:extLst>
          </p:cNvPr>
          <p:cNvSpPr txBox="1"/>
          <p:nvPr/>
        </p:nvSpPr>
        <p:spPr>
          <a:xfrm>
            <a:off x="424147" y="2638055"/>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617EFB"/>
                </a:solidFill>
                <a:effectLst/>
                <a:uLnTx/>
                <a:uFillTx/>
                <a:latin typeface="Engravers MT" panose="02090707080505020304" pitchFamily="18" charset="0"/>
              </a:rPr>
              <a:t>?</a:t>
            </a:r>
            <a:endParaRPr lang="en-US" dirty="0">
              <a:ln>
                <a:solidFill>
                  <a:schemeClr val="tx1"/>
                </a:solidFill>
              </a:ln>
              <a:solidFill>
                <a:srgbClr val="617EFB"/>
              </a:solidFill>
              <a:latin typeface="Engravers MT" panose="02090707080505020304" pitchFamily="18" charset="0"/>
            </a:endParaRPr>
          </a:p>
        </p:txBody>
      </p:sp>
      <p:sp>
        <p:nvSpPr>
          <p:cNvPr id="29" name="TextBox 28">
            <a:extLst>
              <a:ext uri="{FF2B5EF4-FFF2-40B4-BE49-F238E27FC236}">
                <a16:creationId xmlns:a16="http://schemas.microsoft.com/office/drawing/2014/main" id="{A9BC6521-DE9D-D1B4-8F9E-6CBAD027F925}"/>
              </a:ext>
            </a:extLst>
          </p:cNvPr>
          <p:cNvSpPr txBox="1"/>
          <p:nvPr/>
        </p:nvSpPr>
        <p:spPr>
          <a:xfrm>
            <a:off x="7763143" y="4837900"/>
            <a:ext cx="432391" cy="1605102"/>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617EFB"/>
                </a:solidFill>
                <a:effectLst/>
                <a:uLnTx/>
                <a:uFillTx/>
                <a:latin typeface="FangSong" panose="02010609060101010101" pitchFamily="49" charset="-122"/>
                <a:ea typeface="FangSong" panose="02010609060101010101" pitchFamily="49" charset="-122"/>
              </a:rPr>
              <a:t>?</a:t>
            </a:r>
            <a:endParaRPr lang="en-US" dirty="0">
              <a:ln>
                <a:solidFill>
                  <a:schemeClr val="tx1"/>
                </a:solidFill>
              </a:ln>
              <a:solidFill>
                <a:srgbClr val="617EFB"/>
              </a:solidFill>
              <a:latin typeface="FangSong" panose="02010609060101010101" pitchFamily="49" charset="-122"/>
              <a:ea typeface="FangSong" panose="02010609060101010101" pitchFamily="49" charset="-122"/>
            </a:endParaRPr>
          </a:p>
        </p:txBody>
      </p:sp>
      <p:sp>
        <p:nvSpPr>
          <p:cNvPr id="30" name="TextBox 29">
            <a:extLst>
              <a:ext uri="{FF2B5EF4-FFF2-40B4-BE49-F238E27FC236}">
                <a16:creationId xmlns:a16="http://schemas.microsoft.com/office/drawing/2014/main" id="{63BB92D8-ECED-51C7-2166-672164570898}"/>
              </a:ext>
            </a:extLst>
          </p:cNvPr>
          <p:cNvSpPr txBox="1"/>
          <p:nvPr/>
        </p:nvSpPr>
        <p:spPr>
          <a:xfrm>
            <a:off x="1579388" y="1430227"/>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0528B4"/>
                </a:solidFill>
                <a:effectLst/>
                <a:uLnTx/>
                <a:uFillTx/>
                <a:latin typeface="Curlz MT" panose="04040404050702020202" pitchFamily="82" charset="0"/>
              </a:rPr>
              <a:t>?</a:t>
            </a:r>
            <a:endParaRPr lang="en-US" dirty="0">
              <a:ln>
                <a:solidFill>
                  <a:schemeClr val="tx1"/>
                </a:solidFill>
              </a:ln>
              <a:solidFill>
                <a:srgbClr val="0528B4"/>
              </a:solidFill>
              <a:latin typeface="Curlz MT" panose="04040404050702020202" pitchFamily="82" charset="0"/>
            </a:endParaRPr>
          </a:p>
        </p:txBody>
      </p:sp>
      <p:sp>
        <p:nvSpPr>
          <p:cNvPr id="31" name="TextBox 30">
            <a:extLst>
              <a:ext uri="{FF2B5EF4-FFF2-40B4-BE49-F238E27FC236}">
                <a16:creationId xmlns:a16="http://schemas.microsoft.com/office/drawing/2014/main" id="{17035E8F-2976-5E0E-1C78-96C7F8731AE3}"/>
              </a:ext>
            </a:extLst>
          </p:cNvPr>
          <p:cNvSpPr txBox="1"/>
          <p:nvPr/>
        </p:nvSpPr>
        <p:spPr>
          <a:xfrm>
            <a:off x="10635311" y="232783"/>
            <a:ext cx="478465" cy="1569660"/>
          </a:xfrm>
          <a:prstGeom prst="rect">
            <a:avLst/>
          </a:prstGeom>
          <a:noFill/>
        </p:spPr>
        <p:txBody>
          <a:bodyPr wrap="square" rtlCol="0">
            <a:spAutoFit/>
          </a:bodyPr>
          <a:lstStyle/>
          <a:p>
            <a:r>
              <a:rPr kumimoji="0" lang="en-US" sz="9600" b="0" i="0" u="none" strike="noStrike" kern="1200" cap="none" spc="0" normalizeH="0" baseline="0" noProof="0" dirty="0">
                <a:ln>
                  <a:solidFill>
                    <a:schemeClr val="tx1"/>
                  </a:solidFill>
                </a:ln>
                <a:solidFill>
                  <a:srgbClr val="0B38F9"/>
                </a:solidFill>
                <a:effectLst/>
                <a:uLnTx/>
                <a:uFillTx/>
                <a:latin typeface="Eras Bold ITC" panose="020B0907030504020204" pitchFamily="34" charset="0"/>
              </a:rPr>
              <a:t>?</a:t>
            </a:r>
            <a:endParaRPr lang="en-US" dirty="0">
              <a:ln>
                <a:solidFill>
                  <a:schemeClr val="tx1"/>
                </a:solidFill>
              </a:ln>
              <a:solidFill>
                <a:srgbClr val="0B38F9"/>
              </a:solidFill>
              <a:latin typeface="Eras Bold ITC" panose="020B0907030504020204" pitchFamily="34" charset="0"/>
            </a:endParaRPr>
          </a:p>
        </p:txBody>
      </p:sp>
    </p:spTree>
    <p:extLst>
      <p:ext uri="{BB962C8B-B14F-4D97-AF65-F5344CB8AC3E}">
        <p14:creationId xmlns:p14="http://schemas.microsoft.com/office/powerpoint/2010/main" val="34128885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0" fill="hold"/>
                                        <p:tgtEl>
                                          <p:spTgt spid="23"/>
                                        </p:tgtEl>
                                        <p:attrNameLst>
                                          <p:attrName>ppt_w</p:attrName>
                                        </p:attrNameLst>
                                      </p:cBhvr>
                                      <p:tavLst>
                                        <p:tav tm="0">
                                          <p:val>
                                            <p:fltVal val="0"/>
                                          </p:val>
                                        </p:tav>
                                        <p:tav tm="100000">
                                          <p:val>
                                            <p:strVal val="#ppt_w"/>
                                          </p:val>
                                        </p:tav>
                                      </p:tavLst>
                                    </p:anim>
                                    <p:anim calcmode="lin" valueType="num">
                                      <p:cBhvr>
                                        <p:cTn id="8" dur="70" fill="hold"/>
                                        <p:tgtEl>
                                          <p:spTgt spid="23"/>
                                        </p:tgtEl>
                                        <p:attrNameLst>
                                          <p:attrName>ppt_h</p:attrName>
                                        </p:attrNameLst>
                                      </p:cBhvr>
                                      <p:tavLst>
                                        <p:tav tm="0">
                                          <p:val>
                                            <p:fltVal val="0"/>
                                          </p:val>
                                        </p:tav>
                                        <p:tav tm="100000">
                                          <p:val>
                                            <p:strVal val="#ppt_h"/>
                                          </p:val>
                                        </p:tav>
                                      </p:tavLst>
                                    </p:anim>
                                    <p:animEffect transition="in" filter="fade">
                                      <p:cBhvr>
                                        <p:cTn id="9" dur="70"/>
                                        <p:tgtEl>
                                          <p:spTgt spid="23"/>
                                        </p:tgtEl>
                                      </p:cBhvr>
                                    </p:animEffect>
                                  </p:childTnLst>
                                </p:cTn>
                              </p:par>
                            </p:childTnLst>
                          </p:cTn>
                        </p:par>
                        <p:par>
                          <p:cTn id="10" fill="hold">
                            <p:stCondLst>
                              <p:cond delay="7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0" fill="hold"/>
                                        <p:tgtEl>
                                          <p:spTgt spid="13"/>
                                        </p:tgtEl>
                                        <p:attrNameLst>
                                          <p:attrName>ppt_w</p:attrName>
                                        </p:attrNameLst>
                                      </p:cBhvr>
                                      <p:tavLst>
                                        <p:tav tm="0">
                                          <p:val>
                                            <p:fltVal val="0"/>
                                          </p:val>
                                        </p:tav>
                                        <p:tav tm="100000">
                                          <p:val>
                                            <p:strVal val="#ppt_w"/>
                                          </p:val>
                                        </p:tav>
                                      </p:tavLst>
                                    </p:anim>
                                    <p:anim calcmode="lin" valueType="num">
                                      <p:cBhvr>
                                        <p:cTn id="14" dur="70" fill="hold"/>
                                        <p:tgtEl>
                                          <p:spTgt spid="13"/>
                                        </p:tgtEl>
                                        <p:attrNameLst>
                                          <p:attrName>ppt_h</p:attrName>
                                        </p:attrNameLst>
                                      </p:cBhvr>
                                      <p:tavLst>
                                        <p:tav tm="0">
                                          <p:val>
                                            <p:fltVal val="0"/>
                                          </p:val>
                                        </p:tav>
                                        <p:tav tm="100000">
                                          <p:val>
                                            <p:strVal val="#ppt_h"/>
                                          </p:val>
                                        </p:tav>
                                      </p:tavLst>
                                    </p:anim>
                                    <p:animEffect transition="in" filter="fade">
                                      <p:cBhvr>
                                        <p:cTn id="15" dur="70"/>
                                        <p:tgtEl>
                                          <p:spTgt spid="13"/>
                                        </p:tgtEl>
                                      </p:cBhvr>
                                    </p:animEffect>
                                  </p:childTnLst>
                                </p:cTn>
                              </p:par>
                            </p:childTnLst>
                          </p:cTn>
                        </p:par>
                        <p:par>
                          <p:cTn id="16" fill="hold">
                            <p:stCondLst>
                              <p:cond delay="14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70" fill="hold"/>
                                        <p:tgtEl>
                                          <p:spTgt spid="12"/>
                                        </p:tgtEl>
                                        <p:attrNameLst>
                                          <p:attrName>ppt_w</p:attrName>
                                        </p:attrNameLst>
                                      </p:cBhvr>
                                      <p:tavLst>
                                        <p:tav tm="0">
                                          <p:val>
                                            <p:fltVal val="0"/>
                                          </p:val>
                                        </p:tav>
                                        <p:tav tm="100000">
                                          <p:val>
                                            <p:strVal val="#ppt_w"/>
                                          </p:val>
                                        </p:tav>
                                      </p:tavLst>
                                    </p:anim>
                                    <p:anim calcmode="lin" valueType="num">
                                      <p:cBhvr>
                                        <p:cTn id="20" dur="70" fill="hold"/>
                                        <p:tgtEl>
                                          <p:spTgt spid="12"/>
                                        </p:tgtEl>
                                        <p:attrNameLst>
                                          <p:attrName>ppt_h</p:attrName>
                                        </p:attrNameLst>
                                      </p:cBhvr>
                                      <p:tavLst>
                                        <p:tav tm="0">
                                          <p:val>
                                            <p:fltVal val="0"/>
                                          </p:val>
                                        </p:tav>
                                        <p:tav tm="100000">
                                          <p:val>
                                            <p:strVal val="#ppt_h"/>
                                          </p:val>
                                        </p:tav>
                                      </p:tavLst>
                                    </p:anim>
                                    <p:animEffect transition="in" filter="fade">
                                      <p:cBhvr>
                                        <p:cTn id="21" dur="70"/>
                                        <p:tgtEl>
                                          <p:spTgt spid="12"/>
                                        </p:tgtEl>
                                      </p:cBhvr>
                                    </p:animEffect>
                                  </p:childTnLst>
                                </p:cTn>
                              </p:par>
                            </p:childTnLst>
                          </p:cTn>
                        </p:par>
                        <p:par>
                          <p:cTn id="22" fill="hold">
                            <p:stCondLst>
                              <p:cond delay="21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70" fill="hold"/>
                                        <p:tgtEl>
                                          <p:spTgt spid="19"/>
                                        </p:tgtEl>
                                        <p:attrNameLst>
                                          <p:attrName>ppt_w</p:attrName>
                                        </p:attrNameLst>
                                      </p:cBhvr>
                                      <p:tavLst>
                                        <p:tav tm="0">
                                          <p:val>
                                            <p:fltVal val="0"/>
                                          </p:val>
                                        </p:tav>
                                        <p:tav tm="100000">
                                          <p:val>
                                            <p:strVal val="#ppt_w"/>
                                          </p:val>
                                        </p:tav>
                                      </p:tavLst>
                                    </p:anim>
                                    <p:anim calcmode="lin" valueType="num">
                                      <p:cBhvr>
                                        <p:cTn id="26" dur="70" fill="hold"/>
                                        <p:tgtEl>
                                          <p:spTgt spid="19"/>
                                        </p:tgtEl>
                                        <p:attrNameLst>
                                          <p:attrName>ppt_h</p:attrName>
                                        </p:attrNameLst>
                                      </p:cBhvr>
                                      <p:tavLst>
                                        <p:tav tm="0">
                                          <p:val>
                                            <p:fltVal val="0"/>
                                          </p:val>
                                        </p:tav>
                                        <p:tav tm="100000">
                                          <p:val>
                                            <p:strVal val="#ppt_h"/>
                                          </p:val>
                                        </p:tav>
                                      </p:tavLst>
                                    </p:anim>
                                    <p:animEffect transition="in" filter="fade">
                                      <p:cBhvr>
                                        <p:cTn id="27" dur="70"/>
                                        <p:tgtEl>
                                          <p:spTgt spid="19"/>
                                        </p:tgtEl>
                                      </p:cBhvr>
                                    </p:animEffect>
                                  </p:childTnLst>
                                </p:cTn>
                              </p:par>
                            </p:childTnLst>
                          </p:cTn>
                        </p:par>
                        <p:par>
                          <p:cTn id="28" fill="hold">
                            <p:stCondLst>
                              <p:cond delay="280"/>
                            </p:stCondLst>
                            <p:childTnLst>
                              <p:par>
                                <p:cTn id="29" presetID="53"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70" fill="hold"/>
                                        <p:tgtEl>
                                          <p:spTgt spid="17"/>
                                        </p:tgtEl>
                                        <p:attrNameLst>
                                          <p:attrName>ppt_w</p:attrName>
                                        </p:attrNameLst>
                                      </p:cBhvr>
                                      <p:tavLst>
                                        <p:tav tm="0">
                                          <p:val>
                                            <p:fltVal val="0"/>
                                          </p:val>
                                        </p:tav>
                                        <p:tav tm="100000">
                                          <p:val>
                                            <p:strVal val="#ppt_w"/>
                                          </p:val>
                                        </p:tav>
                                      </p:tavLst>
                                    </p:anim>
                                    <p:anim calcmode="lin" valueType="num">
                                      <p:cBhvr>
                                        <p:cTn id="32" dur="70" fill="hold"/>
                                        <p:tgtEl>
                                          <p:spTgt spid="17"/>
                                        </p:tgtEl>
                                        <p:attrNameLst>
                                          <p:attrName>ppt_h</p:attrName>
                                        </p:attrNameLst>
                                      </p:cBhvr>
                                      <p:tavLst>
                                        <p:tav tm="0">
                                          <p:val>
                                            <p:fltVal val="0"/>
                                          </p:val>
                                        </p:tav>
                                        <p:tav tm="100000">
                                          <p:val>
                                            <p:strVal val="#ppt_h"/>
                                          </p:val>
                                        </p:tav>
                                      </p:tavLst>
                                    </p:anim>
                                    <p:animEffect transition="in" filter="fade">
                                      <p:cBhvr>
                                        <p:cTn id="33" dur="70"/>
                                        <p:tgtEl>
                                          <p:spTgt spid="17"/>
                                        </p:tgtEl>
                                      </p:cBhvr>
                                    </p:animEffect>
                                  </p:childTnLst>
                                </p:cTn>
                              </p:par>
                            </p:childTnLst>
                          </p:cTn>
                        </p:par>
                        <p:par>
                          <p:cTn id="34" fill="hold">
                            <p:stCondLst>
                              <p:cond delay="350"/>
                            </p:stCondLst>
                            <p:childTnLst>
                              <p:par>
                                <p:cTn id="35" presetID="53" presetClass="entr" presetSubtype="16"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70" fill="hold"/>
                                        <p:tgtEl>
                                          <p:spTgt spid="31"/>
                                        </p:tgtEl>
                                        <p:attrNameLst>
                                          <p:attrName>ppt_w</p:attrName>
                                        </p:attrNameLst>
                                      </p:cBhvr>
                                      <p:tavLst>
                                        <p:tav tm="0">
                                          <p:val>
                                            <p:fltVal val="0"/>
                                          </p:val>
                                        </p:tav>
                                        <p:tav tm="100000">
                                          <p:val>
                                            <p:strVal val="#ppt_w"/>
                                          </p:val>
                                        </p:tav>
                                      </p:tavLst>
                                    </p:anim>
                                    <p:anim calcmode="lin" valueType="num">
                                      <p:cBhvr>
                                        <p:cTn id="38" dur="70" fill="hold"/>
                                        <p:tgtEl>
                                          <p:spTgt spid="31"/>
                                        </p:tgtEl>
                                        <p:attrNameLst>
                                          <p:attrName>ppt_h</p:attrName>
                                        </p:attrNameLst>
                                      </p:cBhvr>
                                      <p:tavLst>
                                        <p:tav tm="0">
                                          <p:val>
                                            <p:fltVal val="0"/>
                                          </p:val>
                                        </p:tav>
                                        <p:tav tm="100000">
                                          <p:val>
                                            <p:strVal val="#ppt_h"/>
                                          </p:val>
                                        </p:tav>
                                      </p:tavLst>
                                    </p:anim>
                                    <p:animEffect transition="in" filter="fade">
                                      <p:cBhvr>
                                        <p:cTn id="39" dur="70"/>
                                        <p:tgtEl>
                                          <p:spTgt spid="31"/>
                                        </p:tgtEl>
                                      </p:cBhvr>
                                    </p:animEffect>
                                  </p:childTnLst>
                                </p:cTn>
                              </p:par>
                            </p:childTnLst>
                          </p:cTn>
                        </p:par>
                        <p:par>
                          <p:cTn id="40" fill="hold">
                            <p:stCondLst>
                              <p:cond delay="420"/>
                            </p:stCondLst>
                            <p:childTnLst>
                              <p:par>
                                <p:cTn id="41" presetID="53" presetClass="entr" presetSubtype="16"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70" fill="hold"/>
                                        <p:tgtEl>
                                          <p:spTgt spid="24"/>
                                        </p:tgtEl>
                                        <p:attrNameLst>
                                          <p:attrName>ppt_w</p:attrName>
                                        </p:attrNameLst>
                                      </p:cBhvr>
                                      <p:tavLst>
                                        <p:tav tm="0">
                                          <p:val>
                                            <p:fltVal val="0"/>
                                          </p:val>
                                        </p:tav>
                                        <p:tav tm="100000">
                                          <p:val>
                                            <p:strVal val="#ppt_w"/>
                                          </p:val>
                                        </p:tav>
                                      </p:tavLst>
                                    </p:anim>
                                    <p:anim calcmode="lin" valueType="num">
                                      <p:cBhvr>
                                        <p:cTn id="44" dur="70" fill="hold"/>
                                        <p:tgtEl>
                                          <p:spTgt spid="24"/>
                                        </p:tgtEl>
                                        <p:attrNameLst>
                                          <p:attrName>ppt_h</p:attrName>
                                        </p:attrNameLst>
                                      </p:cBhvr>
                                      <p:tavLst>
                                        <p:tav tm="0">
                                          <p:val>
                                            <p:fltVal val="0"/>
                                          </p:val>
                                        </p:tav>
                                        <p:tav tm="100000">
                                          <p:val>
                                            <p:strVal val="#ppt_h"/>
                                          </p:val>
                                        </p:tav>
                                      </p:tavLst>
                                    </p:anim>
                                    <p:animEffect transition="in" filter="fade">
                                      <p:cBhvr>
                                        <p:cTn id="45" dur="70"/>
                                        <p:tgtEl>
                                          <p:spTgt spid="24"/>
                                        </p:tgtEl>
                                      </p:cBhvr>
                                    </p:animEffect>
                                  </p:childTnLst>
                                </p:cTn>
                              </p:par>
                            </p:childTnLst>
                          </p:cTn>
                        </p:par>
                        <p:par>
                          <p:cTn id="46" fill="hold">
                            <p:stCondLst>
                              <p:cond delay="490"/>
                            </p:stCondLst>
                            <p:childTnLst>
                              <p:par>
                                <p:cTn id="47" presetID="53"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70" fill="hold"/>
                                        <p:tgtEl>
                                          <p:spTgt spid="20"/>
                                        </p:tgtEl>
                                        <p:attrNameLst>
                                          <p:attrName>ppt_w</p:attrName>
                                        </p:attrNameLst>
                                      </p:cBhvr>
                                      <p:tavLst>
                                        <p:tav tm="0">
                                          <p:val>
                                            <p:fltVal val="0"/>
                                          </p:val>
                                        </p:tav>
                                        <p:tav tm="100000">
                                          <p:val>
                                            <p:strVal val="#ppt_w"/>
                                          </p:val>
                                        </p:tav>
                                      </p:tavLst>
                                    </p:anim>
                                    <p:anim calcmode="lin" valueType="num">
                                      <p:cBhvr>
                                        <p:cTn id="50" dur="70" fill="hold"/>
                                        <p:tgtEl>
                                          <p:spTgt spid="20"/>
                                        </p:tgtEl>
                                        <p:attrNameLst>
                                          <p:attrName>ppt_h</p:attrName>
                                        </p:attrNameLst>
                                      </p:cBhvr>
                                      <p:tavLst>
                                        <p:tav tm="0">
                                          <p:val>
                                            <p:fltVal val="0"/>
                                          </p:val>
                                        </p:tav>
                                        <p:tav tm="100000">
                                          <p:val>
                                            <p:strVal val="#ppt_h"/>
                                          </p:val>
                                        </p:tav>
                                      </p:tavLst>
                                    </p:anim>
                                    <p:animEffect transition="in" filter="fade">
                                      <p:cBhvr>
                                        <p:cTn id="51" dur="70"/>
                                        <p:tgtEl>
                                          <p:spTgt spid="20"/>
                                        </p:tgtEl>
                                      </p:cBhvr>
                                    </p:animEffect>
                                  </p:childTnLst>
                                </p:cTn>
                              </p:par>
                            </p:childTnLst>
                          </p:cTn>
                        </p:par>
                        <p:par>
                          <p:cTn id="52" fill="hold">
                            <p:stCondLst>
                              <p:cond delay="560"/>
                            </p:stCondLst>
                            <p:childTnLst>
                              <p:par>
                                <p:cTn id="53" presetID="53" presetClass="entr" presetSubtype="16"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70" fill="hold"/>
                                        <p:tgtEl>
                                          <p:spTgt spid="30"/>
                                        </p:tgtEl>
                                        <p:attrNameLst>
                                          <p:attrName>ppt_w</p:attrName>
                                        </p:attrNameLst>
                                      </p:cBhvr>
                                      <p:tavLst>
                                        <p:tav tm="0">
                                          <p:val>
                                            <p:fltVal val="0"/>
                                          </p:val>
                                        </p:tav>
                                        <p:tav tm="100000">
                                          <p:val>
                                            <p:strVal val="#ppt_w"/>
                                          </p:val>
                                        </p:tav>
                                      </p:tavLst>
                                    </p:anim>
                                    <p:anim calcmode="lin" valueType="num">
                                      <p:cBhvr>
                                        <p:cTn id="56" dur="70" fill="hold"/>
                                        <p:tgtEl>
                                          <p:spTgt spid="30"/>
                                        </p:tgtEl>
                                        <p:attrNameLst>
                                          <p:attrName>ppt_h</p:attrName>
                                        </p:attrNameLst>
                                      </p:cBhvr>
                                      <p:tavLst>
                                        <p:tav tm="0">
                                          <p:val>
                                            <p:fltVal val="0"/>
                                          </p:val>
                                        </p:tav>
                                        <p:tav tm="100000">
                                          <p:val>
                                            <p:strVal val="#ppt_h"/>
                                          </p:val>
                                        </p:tav>
                                      </p:tavLst>
                                    </p:anim>
                                    <p:animEffect transition="in" filter="fade">
                                      <p:cBhvr>
                                        <p:cTn id="57" dur="70"/>
                                        <p:tgtEl>
                                          <p:spTgt spid="30"/>
                                        </p:tgtEl>
                                      </p:cBhvr>
                                    </p:animEffect>
                                  </p:childTnLst>
                                </p:cTn>
                              </p:par>
                            </p:childTnLst>
                          </p:cTn>
                        </p:par>
                        <p:par>
                          <p:cTn id="58" fill="hold">
                            <p:stCondLst>
                              <p:cond delay="630"/>
                            </p:stCondLst>
                            <p:childTnLst>
                              <p:par>
                                <p:cTn id="59" presetID="53" presetClass="entr" presetSubtype="16"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70" fill="hold"/>
                                        <p:tgtEl>
                                          <p:spTgt spid="29"/>
                                        </p:tgtEl>
                                        <p:attrNameLst>
                                          <p:attrName>ppt_w</p:attrName>
                                        </p:attrNameLst>
                                      </p:cBhvr>
                                      <p:tavLst>
                                        <p:tav tm="0">
                                          <p:val>
                                            <p:fltVal val="0"/>
                                          </p:val>
                                        </p:tav>
                                        <p:tav tm="100000">
                                          <p:val>
                                            <p:strVal val="#ppt_w"/>
                                          </p:val>
                                        </p:tav>
                                      </p:tavLst>
                                    </p:anim>
                                    <p:anim calcmode="lin" valueType="num">
                                      <p:cBhvr>
                                        <p:cTn id="62" dur="70" fill="hold"/>
                                        <p:tgtEl>
                                          <p:spTgt spid="29"/>
                                        </p:tgtEl>
                                        <p:attrNameLst>
                                          <p:attrName>ppt_h</p:attrName>
                                        </p:attrNameLst>
                                      </p:cBhvr>
                                      <p:tavLst>
                                        <p:tav tm="0">
                                          <p:val>
                                            <p:fltVal val="0"/>
                                          </p:val>
                                        </p:tav>
                                        <p:tav tm="100000">
                                          <p:val>
                                            <p:strVal val="#ppt_h"/>
                                          </p:val>
                                        </p:tav>
                                      </p:tavLst>
                                    </p:anim>
                                    <p:animEffect transition="in" filter="fade">
                                      <p:cBhvr>
                                        <p:cTn id="63" dur="70"/>
                                        <p:tgtEl>
                                          <p:spTgt spid="29"/>
                                        </p:tgtEl>
                                      </p:cBhvr>
                                    </p:animEffect>
                                  </p:childTnLst>
                                </p:cTn>
                              </p:par>
                            </p:childTnLst>
                          </p:cTn>
                        </p:par>
                        <p:par>
                          <p:cTn id="64" fill="hold">
                            <p:stCondLst>
                              <p:cond delay="700"/>
                            </p:stCondLst>
                            <p:childTnLst>
                              <p:par>
                                <p:cTn id="65" presetID="53" presetClass="entr" presetSubtype="16"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70" fill="hold"/>
                                        <p:tgtEl>
                                          <p:spTgt spid="25"/>
                                        </p:tgtEl>
                                        <p:attrNameLst>
                                          <p:attrName>ppt_w</p:attrName>
                                        </p:attrNameLst>
                                      </p:cBhvr>
                                      <p:tavLst>
                                        <p:tav tm="0">
                                          <p:val>
                                            <p:fltVal val="0"/>
                                          </p:val>
                                        </p:tav>
                                        <p:tav tm="100000">
                                          <p:val>
                                            <p:strVal val="#ppt_w"/>
                                          </p:val>
                                        </p:tav>
                                      </p:tavLst>
                                    </p:anim>
                                    <p:anim calcmode="lin" valueType="num">
                                      <p:cBhvr>
                                        <p:cTn id="68" dur="70" fill="hold"/>
                                        <p:tgtEl>
                                          <p:spTgt spid="25"/>
                                        </p:tgtEl>
                                        <p:attrNameLst>
                                          <p:attrName>ppt_h</p:attrName>
                                        </p:attrNameLst>
                                      </p:cBhvr>
                                      <p:tavLst>
                                        <p:tav tm="0">
                                          <p:val>
                                            <p:fltVal val="0"/>
                                          </p:val>
                                        </p:tav>
                                        <p:tav tm="100000">
                                          <p:val>
                                            <p:strVal val="#ppt_h"/>
                                          </p:val>
                                        </p:tav>
                                      </p:tavLst>
                                    </p:anim>
                                    <p:animEffect transition="in" filter="fade">
                                      <p:cBhvr>
                                        <p:cTn id="69" dur="70"/>
                                        <p:tgtEl>
                                          <p:spTgt spid="25"/>
                                        </p:tgtEl>
                                      </p:cBhvr>
                                    </p:animEffect>
                                  </p:childTnLst>
                                </p:cTn>
                              </p:par>
                            </p:childTnLst>
                          </p:cTn>
                        </p:par>
                        <p:par>
                          <p:cTn id="70" fill="hold">
                            <p:stCondLst>
                              <p:cond delay="770"/>
                            </p:stCondLst>
                            <p:childTnLst>
                              <p:par>
                                <p:cTn id="71" presetID="53" presetClass="entr" presetSubtype="16"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70" fill="hold"/>
                                        <p:tgtEl>
                                          <p:spTgt spid="26"/>
                                        </p:tgtEl>
                                        <p:attrNameLst>
                                          <p:attrName>ppt_w</p:attrName>
                                        </p:attrNameLst>
                                      </p:cBhvr>
                                      <p:tavLst>
                                        <p:tav tm="0">
                                          <p:val>
                                            <p:fltVal val="0"/>
                                          </p:val>
                                        </p:tav>
                                        <p:tav tm="100000">
                                          <p:val>
                                            <p:strVal val="#ppt_w"/>
                                          </p:val>
                                        </p:tav>
                                      </p:tavLst>
                                    </p:anim>
                                    <p:anim calcmode="lin" valueType="num">
                                      <p:cBhvr>
                                        <p:cTn id="74" dur="70" fill="hold"/>
                                        <p:tgtEl>
                                          <p:spTgt spid="26"/>
                                        </p:tgtEl>
                                        <p:attrNameLst>
                                          <p:attrName>ppt_h</p:attrName>
                                        </p:attrNameLst>
                                      </p:cBhvr>
                                      <p:tavLst>
                                        <p:tav tm="0">
                                          <p:val>
                                            <p:fltVal val="0"/>
                                          </p:val>
                                        </p:tav>
                                        <p:tav tm="100000">
                                          <p:val>
                                            <p:strVal val="#ppt_h"/>
                                          </p:val>
                                        </p:tav>
                                      </p:tavLst>
                                    </p:anim>
                                    <p:animEffect transition="in" filter="fade">
                                      <p:cBhvr>
                                        <p:cTn id="75" dur="70"/>
                                        <p:tgtEl>
                                          <p:spTgt spid="26"/>
                                        </p:tgtEl>
                                      </p:cBhvr>
                                    </p:animEffect>
                                  </p:childTnLst>
                                </p:cTn>
                              </p:par>
                            </p:childTnLst>
                          </p:cTn>
                        </p:par>
                        <p:par>
                          <p:cTn id="76" fill="hold">
                            <p:stCondLst>
                              <p:cond delay="840"/>
                            </p:stCondLst>
                            <p:childTnLst>
                              <p:par>
                                <p:cTn id="77" presetID="53" presetClass="entr" presetSubtype="16"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70" fill="hold"/>
                                        <p:tgtEl>
                                          <p:spTgt spid="11"/>
                                        </p:tgtEl>
                                        <p:attrNameLst>
                                          <p:attrName>ppt_w</p:attrName>
                                        </p:attrNameLst>
                                      </p:cBhvr>
                                      <p:tavLst>
                                        <p:tav tm="0">
                                          <p:val>
                                            <p:fltVal val="0"/>
                                          </p:val>
                                        </p:tav>
                                        <p:tav tm="100000">
                                          <p:val>
                                            <p:strVal val="#ppt_w"/>
                                          </p:val>
                                        </p:tav>
                                      </p:tavLst>
                                    </p:anim>
                                    <p:anim calcmode="lin" valueType="num">
                                      <p:cBhvr>
                                        <p:cTn id="80" dur="70" fill="hold"/>
                                        <p:tgtEl>
                                          <p:spTgt spid="11"/>
                                        </p:tgtEl>
                                        <p:attrNameLst>
                                          <p:attrName>ppt_h</p:attrName>
                                        </p:attrNameLst>
                                      </p:cBhvr>
                                      <p:tavLst>
                                        <p:tav tm="0">
                                          <p:val>
                                            <p:fltVal val="0"/>
                                          </p:val>
                                        </p:tav>
                                        <p:tav tm="100000">
                                          <p:val>
                                            <p:strVal val="#ppt_h"/>
                                          </p:val>
                                        </p:tav>
                                      </p:tavLst>
                                    </p:anim>
                                    <p:animEffect transition="in" filter="fade">
                                      <p:cBhvr>
                                        <p:cTn id="81" dur="70"/>
                                        <p:tgtEl>
                                          <p:spTgt spid="11"/>
                                        </p:tgtEl>
                                      </p:cBhvr>
                                    </p:animEffect>
                                  </p:childTnLst>
                                </p:cTn>
                              </p:par>
                            </p:childTnLst>
                          </p:cTn>
                        </p:par>
                        <p:par>
                          <p:cTn id="82" fill="hold">
                            <p:stCondLst>
                              <p:cond delay="910"/>
                            </p:stCondLst>
                            <p:childTnLst>
                              <p:par>
                                <p:cTn id="83" presetID="53" presetClass="entr" presetSubtype="16" fill="hold" grpId="0" nodeType="after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p:cTn id="85" dur="70" fill="hold"/>
                                        <p:tgtEl>
                                          <p:spTgt spid="3"/>
                                        </p:tgtEl>
                                        <p:attrNameLst>
                                          <p:attrName>ppt_w</p:attrName>
                                        </p:attrNameLst>
                                      </p:cBhvr>
                                      <p:tavLst>
                                        <p:tav tm="0">
                                          <p:val>
                                            <p:fltVal val="0"/>
                                          </p:val>
                                        </p:tav>
                                        <p:tav tm="100000">
                                          <p:val>
                                            <p:strVal val="#ppt_w"/>
                                          </p:val>
                                        </p:tav>
                                      </p:tavLst>
                                    </p:anim>
                                    <p:anim calcmode="lin" valueType="num">
                                      <p:cBhvr>
                                        <p:cTn id="86" dur="70" fill="hold"/>
                                        <p:tgtEl>
                                          <p:spTgt spid="3"/>
                                        </p:tgtEl>
                                        <p:attrNameLst>
                                          <p:attrName>ppt_h</p:attrName>
                                        </p:attrNameLst>
                                      </p:cBhvr>
                                      <p:tavLst>
                                        <p:tav tm="0">
                                          <p:val>
                                            <p:fltVal val="0"/>
                                          </p:val>
                                        </p:tav>
                                        <p:tav tm="100000">
                                          <p:val>
                                            <p:strVal val="#ppt_h"/>
                                          </p:val>
                                        </p:tav>
                                      </p:tavLst>
                                    </p:anim>
                                    <p:animEffect transition="in" filter="fade">
                                      <p:cBhvr>
                                        <p:cTn id="87" dur="70"/>
                                        <p:tgtEl>
                                          <p:spTgt spid="3"/>
                                        </p:tgtEl>
                                      </p:cBhvr>
                                    </p:animEffect>
                                  </p:childTnLst>
                                </p:cTn>
                              </p:par>
                            </p:childTnLst>
                          </p:cTn>
                        </p:par>
                        <p:par>
                          <p:cTn id="88" fill="hold">
                            <p:stCondLst>
                              <p:cond delay="980"/>
                            </p:stCondLst>
                            <p:childTnLst>
                              <p:par>
                                <p:cTn id="89" presetID="53" presetClass="entr" presetSubtype="16"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70" fill="hold"/>
                                        <p:tgtEl>
                                          <p:spTgt spid="28"/>
                                        </p:tgtEl>
                                        <p:attrNameLst>
                                          <p:attrName>ppt_w</p:attrName>
                                        </p:attrNameLst>
                                      </p:cBhvr>
                                      <p:tavLst>
                                        <p:tav tm="0">
                                          <p:val>
                                            <p:fltVal val="0"/>
                                          </p:val>
                                        </p:tav>
                                        <p:tav tm="100000">
                                          <p:val>
                                            <p:strVal val="#ppt_w"/>
                                          </p:val>
                                        </p:tav>
                                      </p:tavLst>
                                    </p:anim>
                                    <p:anim calcmode="lin" valueType="num">
                                      <p:cBhvr>
                                        <p:cTn id="92" dur="70" fill="hold"/>
                                        <p:tgtEl>
                                          <p:spTgt spid="28"/>
                                        </p:tgtEl>
                                        <p:attrNameLst>
                                          <p:attrName>ppt_h</p:attrName>
                                        </p:attrNameLst>
                                      </p:cBhvr>
                                      <p:tavLst>
                                        <p:tav tm="0">
                                          <p:val>
                                            <p:fltVal val="0"/>
                                          </p:val>
                                        </p:tav>
                                        <p:tav tm="100000">
                                          <p:val>
                                            <p:strVal val="#ppt_h"/>
                                          </p:val>
                                        </p:tav>
                                      </p:tavLst>
                                    </p:anim>
                                    <p:animEffect transition="in" filter="fade">
                                      <p:cBhvr>
                                        <p:cTn id="93" dur="70"/>
                                        <p:tgtEl>
                                          <p:spTgt spid="28"/>
                                        </p:tgtEl>
                                      </p:cBhvr>
                                    </p:animEffect>
                                  </p:childTnLst>
                                </p:cTn>
                              </p:par>
                            </p:childTnLst>
                          </p:cTn>
                        </p:par>
                        <p:par>
                          <p:cTn id="94" fill="hold">
                            <p:stCondLst>
                              <p:cond delay="1050"/>
                            </p:stCondLst>
                            <p:childTnLst>
                              <p:par>
                                <p:cTn id="95" presetID="53" presetClass="entr" presetSubtype="16"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70" fill="hold"/>
                                        <p:tgtEl>
                                          <p:spTgt spid="27"/>
                                        </p:tgtEl>
                                        <p:attrNameLst>
                                          <p:attrName>ppt_w</p:attrName>
                                        </p:attrNameLst>
                                      </p:cBhvr>
                                      <p:tavLst>
                                        <p:tav tm="0">
                                          <p:val>
                                            <p:fltVal val="0"/>
                                          </p:val>
                                        </p:tav>
                                        <p:tav tm="100000">
                                          <p:val>
                                            <p:strVal val="#ppt_w"/>
                                          </p:val>
                                        </p:tav>
                                      </p:tavLst>
                                    </p:anim>
                                    <p:anim calcmode="lin" valueType="num">
                                      <p:cBhvr>
                                        <p:cTn id="98" dur="70" fill="hold"/>
                                        <p:tgtEl>
                                          <p:spTgt spid="27"/>
                                        </p:tgtEl>
                                        <p:attrNameLst>
                                          <p:attrName>ppt_h</p:attrName>
                                        </p:attrNameLst>
                                      </p:cBhvr>
                                      <p:tavLst>
                                        <p:tav tm="0">
                                          <p:val>
                                            <p:fltVal val="0"/>
                                          </p:val>
                                        </p:tav>
                                        <p:tav tm="100000">
                                          <p:val>
                                            <p:strVal val="#ppt_h"/>
                                          </p:val>
                                        </p:tav>
                                      </p:tavLst>
                                    </p:anim>
                                    <p:animEffect transition="in" filter="fade">
                                      <p:cBhvr>
                                        <p:cTn id="99" dur="7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7" grpId="0"/>
      <p:bldP spid="19" grpId="0"/>
      <p:bldP spid="20" grpId="0"/>
      <p:bldP spid="23" grpId="0"/>
      <p:bldP spid="24" grpId="0"/>
      <p:bldP spid="25" grpId="0"/>
      <p:bldP spid="26" grpId="0"/>
      <p:bldP spid="27" grpId="0"/>
      <p:bldP spid="28" grpId="0"/>
      <p:bldP spid="29"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uilding with a dome and trees in front of it&#10;&#10;Description automatically generated with low confidence">
            <a:extLst>
              <a:ext uri="{FF2B5EF4-FFF2-40B4-BE49-F238E27FC236}">
                <a16:creationId xmlns:a16="http://schemas.microsoft.com/office/drawing/2014/main" id="{7EE4DE68-7AD2-BF82-754B-FE3158F8F502}"/>
              </a:ext>
            </a:extLst>
          </p:cNvPr>
          <p:cNvPicPr>
            <a:picLocks noGrp="1" noRot="1" noChangeAspect="1" noMove="1" noResize="1" noEditPoints="1" noAdjustHandles="1" noChangeArrowheads="1" noChangeShapeType="1" noCrop="1"/>
          </p:cNvPicPr>
          <p:nvPr/>
        </p:nvPicPr>
        <p:blipFill>
          <a:blip r:embed="rId3">
            <a:alphaModFix amt="30000"/>
            <a:extLst>
              <a:ext uri="{28A0092B-C50C-407E-A947-70E740481C1C}">
                <a14:useLocalDpi xmlns:a14="http://schemas.microsoft.com/office/drawing/2010/main" val="0"/>
              </a:ext>
            </a:extLst>
          </a:blip>
          <a:stretch>
            <a:fillRect/>
          </a:stretch>
        </p:blipFill>
        <p:spPr>
          <a:xfrm>
            <a:off x="1" y="-2102588"/>
            <a:ext cx="12192000" cy="9144000"/>
          </a:xfrm>
          <a:prstGeom prst="rect">
            <a:avLst/>
          </a:prstGeom>
        </p:spPr>
      </p:pic>
      <p:sp>
        <p:nvSpPr>
          <p:cNvPr id="14" name="Rectangle 13">
            <a:extLst>
              <a:ext uri="{FF2B5EF4-FFF2-40B4-BE49-F238E27FC236}">
                <a16:creationId xmlns:a16="http://schemas.microsoft.com/office/drawing/2014/main" id="{1A66B405-363C-8102-1F0B-18BD4C00EEFC}"/>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297E558-769E-8166-968F-A7CBF8365CC1}"/>
              </a:ext>
            </a:extLst>
          </p:cNvPr>
          <p:cNvSpPr/>
          <p:nvPr/>
        </p:nvSpPr>
        <p:spPr>
          <a:xfrm>
            <a:off x="3560135" y="981339"/>
            <a:ext cx="5071730" cy="1880579"/>
          </a:xfrm>
          <a:prstGeom prst="roundRect">
            <a:avLst/>
          </a:prstGeom>
          <a:solidFill>
            <a:srgbClr val="0022A8"/>
          </a:solidFill>
          <a:effectLst>
            <a:outerShdw blurRad="50800" dist="38100" dir="2700000" algn="tl" rotWithShape="0">
              <a:prstClr val="black">
                <a:alpha val="40000"/>
              </a:prstClr>
            </a:outerShdw>
          </a:effectLst>
          <a:scene3d>
            <a:camera prst="orthographicFront"/>
            <a:lightRig rig="threePt" dir="t"/>
          </a:scene3d>
          <a:sp3d extrusionH="12700">
            <a:bevelT w="1143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15" name="TextBox 14">
            <a:extLst>
              <a:ext uri="{FF2B5EF4-FFF2-40B4-BE49-F238E27FC236}">
                <a16:creationId xmlns:a16="http://schemas.microsoft.com/office/drawing/2014/main" id="{56EFCCED-74BF-A3EB-151A-6D87E1BE7C15}"/>
              </a:ext>
            </a:extLst>
          </p:cNvPr>
          <p:cNvSpPr txBox="1"/>
          <p:nvPr/>
        </p:nvSpPr>
        <p:spPr>
          <a:xfrm>
            <a:off x="3560135" y="958730"/>
            <a:ext cx="5071730" cy="1754326"/>
          </a:xfrm>
          <a:prstGeom prst="rect">
            <a:avLst/>
          </a:prstGeom>
          <a:noFill/>
          <a:ln w="15875">
            <a:noFill/>
          </a:ln>
          <a:effectLst>
            <a:glow rad="139700">
              <a:srgbClr val="F5D884">
                <a:alpha val="40000"/>
              </a:srgbClr>
            </a:glow>
          </a:effectLst>
        </p:spPr>
        <p:txBody>
          <a:bodyPr wrap="square" rtlCol="0">
            <a:spAutoFit/>
          </a:bodyPr>
          <a:lstStyle/>
          <a:p>
            <a:pPr algn="ctr"/>
            <a:r>
              <a:rPr lang="en-US" sz="5400" dirty="0">
                <a:solidFill>
                  <a:schemeClr val="accent4">
                    <a:lumMod val="20000"/>
                    <a:lumOff val="80000"/>
                  </a:schemeClr>
                </a:solidFill>
              </a:rPr>
              <a:t>Questions?</a:t>
            </a:r>
          </a:p>
          <a:p>
            <a:pPr algn="ctr"/>
            <a:r>
              <a:rPr lang="en-US" sz="5400" dirty="0">
                <a:solidFill>
                  <a:schemeClr val="accent4">
                    <a:lumMod val="20000"/>
                    <a:lumOff val="80000"/>
                  </a:schemeClr>
                </a:solidFill>
              </a:rPr>
              <a:t>Please contact</a:t>
            </a:r>
          </a:p>
        </p:txBody>
      </p:sp>
      <p:sp>
        <p:nvSpPr>
          <p:cNvPr id="2" name="TextBox 1">
            <a:extLst>
              <a:ext uri="{FF2B5EF4-FFF2-40B4-BE49-F238E27FC236}">
                <a16:creationId xmlns:a16="http://schemas.microsoft.com/office/drawing/2014/main" id="{3836F4A9-3B90-A1C8-A782-B2DD43720082}"/>
              </a:ext>
            </a:extLst>
          </p:cNvPr>
          <p:cNvSpPr txBox="1"/>
          <p:nvPr/>
        </p:nvSpPr>
        <p:spPr>
          <a:xfrm>
            <a:off x="2863277" y="4309910"/>
            <a:ext cx="6298876" cy="707886"/>
          </a:xfrm>
          <a:prstGeom prst="rect">
            <a:avLst/>
          </a:prstGeom>
          <a:noFill/>
          <a:ln>
            <a:noFill/>
          </a:ln>
        </p:spPr>
        <p:txBody>
          <a:bodyPr wrap="square" rtlCol="0">
            <a:spAutoFit/>
          </a:bodyPr>
          <a:lstStyle/>
          <a:p>
            <a:pPr algn="ctr"/>
            <a:r>
              <a:rPr lang="en-US" sz="4000" u="sng" dirty="0">
                <a:solidFill>
                  <a:srgbClr val="0563C1"/>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OARInternal.controls@ks.gov</a:t>
            </a:r>
            <a:endParaRPr lang="en-US" sz="4000" dirty="0"/>
          </a:p>
        </p:txBody>
      </p:sp>
      <p:sp>
        <p:nvSpPr>
          <p:cNvPr id="3" name="TextBox 2">
            <a:extLst>
              <a:ext uri="{FF2B5EF4-FFF2-40B4-BE49-F238E27FC236}">
                <a16:creationId xmlns:a16="http://schemas.microsoft.com/office/drawing/2014/main" id="{23CE6C00-14C7-7CF3-3218-ADB1234DC70E}"/>
              </a:ext>
            </a:extLst>
          </p:cNvPr>
          <p:cNvSpPr txBox="1"/>
          <p:nvPr/>
        </p:nvSpPr>
        <p:spPr>
          <a:xfrm>
            <a:off x="166255" y="3429000"/>
            <a:ext cx="118594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Internal Control and Compliance Team</a:t>
            </a:r>
          </a:p>
        </p:txBody>
      </p:sp>
    </p:spTree>
    <p:extLst>
      <p:ext uri="{BB962C8B-B14F-4D97-AF65-F5344CB8AC3E}">
        <p14:creationId xmlns:p14="http://schemas.microsoft.com/office/powerpoint/2010/main" val="3934129370"/>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a cross on top&#10;&#10;Description automatically generated with medium confidence">
            <a:extLst>
              <a:ext uri="{FF2B5EF4-FFF2-40B4-BE49-F238E27FC236}">
                <a16:creationId xmlns:a16="http://schemas.microsoft.com/office/drawing/2014/main" id="{E54F2FD5-21B5-33AB-5054-776102203E8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904439" y="0"/>
            <a:ext cx="17094507" cy="11396338"/>
          </a:xfrm>
          <a:prstGeom prst="rect">
            <a:avLst/>
          </a:prstGeom>
        </p:spPr>
      </p:pic>
      <p:sp>
        <p:nvSpPr>
          <p:cNvPr id="5" name="TextBox 4">
            <a:extLst>
              <a:ext uri="{FF2B5EF4-FFF2-40B4-BE49-F238E27FC236}">
                <a16:creationId xmlns:a16="http://schemas.microsoft.com/office/drawing/2014/main" id="{21B5850D-98C9-FD80-A986-25B20B134122}"/>
              </a:ext>
            </a:extLst>
          </p:cNvPr>
          <p:cNvSpPr txBox="1"/>
          <p:nvPr/>
        </p:nvSpPr>
        <p:spPr>
          <a:xfrm>
            <a:off x="390525" y="1325114"/>
            <a:ext cx="11582400" cy="4270400"/>
          </a:xfrm>
          <a:prstGeom prst="rect">
            <a:avLst/>
          </a:prstGeom>
          <a:noFill/>
        </p:spPr>
        <p:txBody>
          <a:bodyPr wrap="square" rtlCol="0">
            <a:spAutoFit/>
          </a:bodyPr>
          <a:lstStyle/>
          <a:p>
            <a:pPr algn="ctr">
              <a:spcAft>
                <a:spcPts val="2400"/>
              </a:spcAft>
            </a:pPr>
            <a:r>
              <a:rPr lang="en-US" sz="2450" dirty="0">
                <a:solidFill>
                  <a:schemeClr val="tx1">
                    <a:lumMod val="95000"/>
                    <a:lumOff val="5000"/>
                  </a:schemeClr>
                </a:solidFill>
                <a:hlinkClick r:id="rId4"/>
              </a:rPr>
              <a:t>The 2013 COSO Framework &amp; SOX Compliance (coso.org)</a:t>
            </a:r>
            <a:endParaRPr lang="en-US" sz="2450" dirty="0">
              <a:solidFill>
                <a:schemeClr val="tx1">
                  <a:lumMod val="95000"/>
                  <a:lumOff val="5000"/>
                </a:schemeClr>
              </a:solidFill>
            </a:endParaRPr>
          </a:p>
          <a:p>
            <a:pPr algn="ctr">
              <a:spcAft>
                <a:spcPts val="2400"/>
              </a:spcAft>
            </a:pPr>
            <a:r>
              <a:rPr lang="en-US" sz="2450" dirty="0">
                <a:solidFill>
                  <a:schemeClr val="tx1">
                    <a:lumMod val="95000"/>
                    <a:lumOff val="5000"/>
                  </a:schemeClr>
                </a:solidFill>
                <a:hlinkClick r:id="rId5"/>
              </a:rPr>
              <a:t>Committee of Sponsoring Organizations of the Treadway Commission - Home (coso.org)</a:t>
            </a:r>
            <a:endParaRPr lang="en-US" sz="2450" dirty="0">
              <a:solidFill>
                <a:schemeClr val="tx1">
                  <a:lumMod val="95000"/>
                  <a:lumOff val="5000"/>
                </a:schemeClr>
              </a:solidFill>
            </a:endParaRPr>
          </a:p>
          <a:p>
            <a:pPr algn="ctr">
              <a:spcAft>
                <a:spcPts val="2400"/>
              </a:spcAft>
            </a:pPr>
            <a:r>
              <a:rPr lang="en-US" sz="2450" dirty="0">
                <a:solidFill>
                  <a:schemeClr val="tx1">
                    <a:lumMod val="95000"/>
                    <a:lumOff val="5000"/>
                  </a:schemeClr>
                </a:solidFill>
                <a:hlinkClick r:id="rId6"/>
              </a:rPr>
              <a:t>ESG | The Report What does the Treadway Commission have to do with COSO? (esgthereport.com)</a:t>
            </a:r>
            <a:endParaRPr lang="en-US" sz="2450" dirty="0">
              <a:solidFill>
                <a:schemeClr val="tx1">
                  <a:lumMod val="95000"/>
                  <a:lumOff val="5000"/>
                </a:schemeClr>
              </a:solidFill>
            </a:endParaRPr>
          </a:p>
          <a:p>
            <a:pPr algn="ctr">
              <a:spcAft>
                <a:spcPts val="2400"/>
              </a:spcAft>
            </a:pPr>
            <a:r>
              <a:rPr lang="en-US" sz="2450" dirty="0">
                <a:solidFill>
                  <a:schemeClr val="tx1">
                    <a:lumMod val="95000"/>
                    <a:lumOff val="5000"/>
                  </a:schemeClr>
                </a:solidFill>
                <a:hlinkClick r:id="rId7"/>
              </a:rPr>
              <a:t>GAO-14-704G, STANDARDS FOR INTERNAL CONTROL IN THE FEDERAL GOVERNMENT</a:t>
            </a:r>
            <a:endParaRPr lang="en-US" sz="2450" dirty="0">
              <a:solidFill>
                <a:schemeClr val="tx1">
                  <a:lumMod val="95000"/>
                  <a:lumOff val="5000"/>
                </a:schemeClr>
              </a:solidFill>
            </a:endParaRPr>
          </a:p>
          <a:p>
            <a:pPr algn="ctr">
              <a:spcAft>
                <a:spcPts val="2400"/>
              </a:spcAft>
            </a:pPr>
            <a:r>
              <a:rPr lang="en-US" sz="2450" dirty="0">
                <a:solidFill>
                  <a:schemeClr val="tx1">
                    <a:lumMod val="95000"/>
                    <a:lumOff val="5000"/>
                  </a:schemeClr>
                </a:solidFill>
                <a:hlinkClick r:id="rId8"/>
              </a:rPr>
              <a:t>Internal Controls Overview – YouTube</a:t>
            </a:r>
            <a:endParaRPr lang="en-US" sz="2450" dirty="0">
              <a:solidFill>
                <a:schemeClr val="tx1">
                  <a:lumMod val="95000"/>
                  <a:lumOff val="5000"/>
                </a:schemeClr>
              </a:solidFill>
            </a:endParaRPr>
          </a:p>
          <a:p>
            <a:pPr algn="ctr">
              <a:spcAft>
                <a:spcPts val="2400"/>
              </a:spcAft>
            </a:pPr>
            <a:r>
              <a:rPr lang="en-US" sz="2450" dirty="0">
                <a:solidFill>
                  <a:schemeClr val="tx1">
                    <a:lumMod val="95000"/>
                    <a:lumOff val="5000"/>
                  </a:schemeClr>
                </a:solidFill>
                <a:hlinkClick r:id="rId9"/>
              </a:rPr>
              <a:t>What GAO Does | U.S. GAO</a:t>
            </a:r>
            <a:endParaRPr lang="en-US" sz="2450" dirty="0">
              <a:solidFill>
                <a:schemeClr val="tx1">
                  <a:lumMod val="95000"/>
                  <a:lumOff val="5000"/>
                </a:schemeClr>
              </a:solidFill>
            </a:endParaRPr>
          </a:p>
        </p:txBody>
      </p:sp>
      <p:sp>
        <p:nvSpPr>
          <p:cNvPr id="12" name="TextBox 11">
            <a:extLst>
              <a:ext uri="{FF2B5EF4-FFF2-40B4-BE49-F238E27FC236}">
                <a16:creationId xmlns:a16="http://schemas.microsoft.com/office/drawing/2014/main" id="{05E60339-5001-C651-E0C1-E3B85A134657}"/>
              </a:ext>
            </a:extLst>
          </p:cNvPr>
          <p:cNvSpPr txBox="1"/>
          <p:nvPr/>
        </p:nvSpPr>
        <p:spPr>
          <a:xfrm>
            <a:off x="-1931" y="-228469"/>
            <a:ext cx="12191999" cy="1569660"/>
          </a:xfrm>
          <a:prstGeom prst="rect">
            <a:avLst/>
          </a:prstGeom>
          <a:noFill/>
        </p:spPr>
        <p:txBody>
          <a:bodyPr wrap="square" rtlCol="0">
            <a:spAutoFit/>
          </a:bodyPr>
          <a:lstStyle/>
          <a:p>
            <a:pPr algn="ctr"/>
            <a:r>
              <a:rPr lang="en-US" sz="9600" spc="600" dirty="0">
                <a:latin typeface="Sitka Banner Semibold" pitchFamily="2" charset="0"/>
                <a:ea typeface="Yu Gothic UI" panose="020B0500000000000000" pitchFamily="34" charset="-128"/>
                <a:cs typeface="Vrinda" panose="020B0502040204020203" pitchFamily="34" charset="0"/>
              </a:rPr>
              <a:t>Resources</a:t>
            </a:r>
          </a:p>
        </p:txBody>
      </p:sp>
      <p:sp>
        <p:nvSpPr>
          <p:cNvPr id="3" name="Subtitle 2">
            <a:extLst>
              <a:ext uri="{FF2B5EF4-FFF2-40B4-BE49-F238E27FC236}">
                <a16:creationId xmlns:a16="http://schemas.microsoft.com/office/drawing/2014/main" id="{D17467A9-C3D3-486E-8996-41F95D1807E1}"/>
              </a:ext>
            </a:extLst>
          </p:cNvPr>
          <p:cNvSpPr>
            <a:spLocks noGrp="1"/>
          </p:cNvSpPr>
          <p:nvPr>
            <p:ph type="subTitle" idx="1"/>
          </p:nvPr>
        </p:nvSpPr>
        <p:spPr>
          <a:xfrm>
            <a:off x="3622718" y="5541086"/>
            <a:ext cx="8523512" cy="1540889"/>
          </a:xfrm>
        </p:spPr>
        <p:txBody>
          <a:bodyPr>
            <a:noAutofit/>
          </a:bodyPr>
          <a:lstStyle/>
          <a:p>
            <a:pPr algn="r"/>
            <a:r>
              <a:rPr lang="en-US" sz="2350" dirty="0">
                <a:solidFill>
                  <a:srgbClr val="0022A8"/>
                </a:solidFill>
                <a:latin typeface="Sitka Banner" panose="02000505000000020004" pitchFamily="2" charset="0"/>
                <a:ea typeface="Yu Gothic UI" panose="020B0500000000000000" pitchFamily="34" charset="-128"/>
                <a:cs typeface="Vrinda" panose="020B0502040204020203" pitchFamily="34" charset="0"/>
              </a:rPr>
              <a:t>State of Kansas</a:t>
            </a:r>
          </a:p>
          <a:p>
            <a:pPr algn="r"/>
            <a:r>
              <a:rPr lang="en-US" sz="2350" dirty="0">
                <a:solidFill>
                  <a:srgbClr val="0022A8"/>
                </a:solidFill>
                <a:latin typeface="Sitka Banner" panose="02000505000000020004" pitchFamily="2" charset="0"/>
                <a:ea typeface="Yu Gothic UI" panose="020B0500000000000000" pitchFamily="34" charset="-128"/>
                <a:cs typeface="Vrinda" panose="020B0502040204020203" pitchFamily="34" charset="0"/>
              </a:rPr>
              <a:t>Internal Control &amp; Compliance</a:t>
            </a:r>
          </a:p>
          <a:p>
            <a:pPr algn="r"/>
            <a:r>
              <a:rPr lang="en-US" sz="2350" dirty="0">
                <a:solidFill>
                  <a:srgbClr val="0022A8"/>
                </a:solidFill>
                <a:effectLst/>
                <a:latin typeface="Sitka Banner" panose="02000505000000020004" pitchFamily="2" charset="0"/>
                <a:ea typeface="Yu Gothic UI" panose="020B0500000000000000" pitchFamily="34" charset="-128"/>
                <a:cs typeface="Vrinda" panose="020B0502040204020203" pitchFamily="34" charset="0"/>
              </a:rPr>
              <a:t>Statewide Consolidated Reporting, Controls, &amp; Collections Team</a:t>
            </a:r>
            <a:endParaRPr lang="en-US" sz="2350" dirty="0">
              <a:solidFill>
                <a:srgbClr val="0022A8"/>
              </a:solidFill>
              <a:latin typeface="Sitka Banner" panose="02000505000000020004" pitchFamily="2" charset="0"/>
              <a:ea typeface="Yu Gothic UI" panose="020B0500000000000000" pitchFamily="34" charset="-128"/>
              <a:cs typeface="Vrinda" panose="020B0502040204020203" pitchFamily="34" charset="0"/>
            </a:endParaRPr>
          </a:p>
        </p:txBody>
      </p:sp>
      <p:sp>
        <p:nvSpPr>
          <p:cNvPr id="4" name="TextBox 3">
            <a:extLst>
              <a:ext uri="{FF2B5EF4-FFF2-40B4-BE49-F238E27FC236}">
                <a16:creationId xmlns:a16="http://schemas.microsoft.com/office/drawing/2014/main" id="{588FABE7-CA25-459E-1BB9-76D2C0AFC016}"/>
              </a:ext>
            </a:extLst>
          </p:cNvPr>
          <p:cNvSpPr txBox="1"/>
          <p:nvPr/>
        </p:nvSpPr>
        <p:spPr>
          <a:xfrm>
            <a:off x="76597" y="-218944"/>
            <a:ext cx="12064754" cy="156966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9600" spc="600" dirty="0">
                <a:solidFill>
                  <a:srgbClr val="F5D884"/>
                </a:solidFill>
                <a:latin typeface="Sitka Banner Semibold" pitchFamily="2" charset="0"/>
                <a:ea typeface="Yu Gothic UI" panose="020B0500000000000000" pitchFamily="34" charset="-128"/>
                <a:cs typeface="Vrinda" panose="020B0502040204020203" pitchFamily="34" charset="0"/>
              </a:rPr>
              <a:t>Resources</a:t>
            </a:r>
          </a:p>
        </p:txBody>
      </p:sp>
      <p:pic>
        <p:nvPicPr>
          <p:cNvPr id="16" name="Picture 15">
            <a:extLst>
              <a:ext uri="{FF2B5EF4-FFF2-40B4-BE49-F238E27FC236}">
                <a16:creationId xmlns:a16="http://schemas.microsoft.com/office/drawing/2014/main" id="{AB658C51-A619-3964-887E-7238E87A2C7C}"/>
              </a:ext>
            </a:extLst>
          </p:cNvPr>
          <p:cNvPicPr>
            <a:picLocks noChangeAspect="1"/>
          </p:cNvPicPr>
          <p:nvPr/>
        </p:nvPicPr>
        <p:blipFill>
          <a:blip r:embed="rId10"/>
          <a:stretch>
            <a:fillRect/>
          </a:stretch>
        </p:blipFill>
        <p:spPr>
          <a:xfrm>
            <a:off x="5845812" y="2528795"/>
            <a:ext cx="523875" cy="190500"/>
          </a:xfrm>
          <a:prstGeom prst="rect">
            <a:avLst/>
          </a:prstGeom>
        </p:spPr>
      </p:pic>
      <p:pic>
        <p:nvPicPr>
          <p:cNvPr id="17" name="Picture 16">
            <a:extLst>
              <a:ext uri="{FF2B5EF4-FFF2-40B4-BE49-F238E27FC236}">
                <a16:creationId xmlns:a16="http://schemas.microsoft.com/office/drawing/2014/main" id="{CEB1C71A-D9A4-2F9F-8F4F-7DA1E74C0022}"/>
              </a:ext>
            </a:extLst>
          </p:cNvPr>
          <p:cNvPicPr>
            <a:picLocks noChangeAspect="1"/>
          </p:cNvPicPr>
          <p:nvPr/>
        </p:nvPicPr>
        <p:blipFill>
          <a:blip r:embed="rId11"/>
          <a:stretch>
            <a:fillRect/>
          </a:stretch>
        </p:blipFill>
        <p:spPr>
          <a:xfrm>
            <a:off x="5837840" y="3539742"/>
            <a:ext cx="523875" cy="190500"/>
          </a:xfrm>
          <a:prstGeom prst="rect">
            <a:avLst/>
          </a:prstGeom>
        </p:spPr>
      </p:pic>
      <p:pic>
        <p:nvPicPr>
          <p:cNvPr id="18" name="Picture 17">
            <a:extLst>
              <a:ext uri="{FF2B5EF4-FFF2-40B4-BE49-F238E27FC236}">
                <a16:creationId xmlns:a16="http://schemas.microsoft.com/office/drawing/2014/main" id="{18BD9307-7E57-051E-4A6E-088DCE0F050E}"/>
              </a:ext>
            </a:extLst>
          </p:cNvPr>
          <p:cNvPicPr>
            <a:picLocks noChangeAspect="1"/>
          </p:cNvPicPr>
          <p:nvPr/>
        </p:nvPicPr>
        <p:blipFill>
          <a:blip r:embed="rId10"/>
          <a:stretch>
            <a:fillRect/>
          </a:stretch>
        </p:blipFill>
        <p:spPr>
          <a:xfrm>
            <a:off x="5837839" y="4280066"/>
            <a:ext cx="523875" cy="190500"/>
          </a:xfrm>
          <a:prstGeom prst="rect">
            <a:avLst/>
          </a:prstGeom>
        </p:spPr>
      </p:pic>
      <p:pic>
        <p:nvPicPr>
          <p:cNvPr id="19" name="Picture 18">
            <a:extLst>
              <a:ext uri="{FF2B5EF4-FFF2-40B4-BE49-F238E27FC236}">
                <a16:creationId xmlns:a16="http://schemas.microsoft.com/office/drawing/2014/main" id="{C5F07AD4-77AE-972B-75A7-A782B6CA613D}"/>
              </a:ext>
            </a:extLst>
          </p:cNvPr>
          <p:cNvPicPr>
            <a:picLocks noChangeAspect="1"/>
          </p:cNvPicPr>
          <p:nvPr/>
        </p:nvPicPr>
        <p:blipFill>
          <a:blip r:embed="rId10"/>
          <a:stretch>
            <a:fillRect/>
          </a:stretch>
        </p:blipFill>
        <p:spPr>
          <a:xfrm>
            <a:off x="5845812" y="1840068"/>
            <a:ext cx="523875" cy="190500"/>
          </a:xfrm>
          <a:prstGeom prst="rect">
            <a:avLst/>
          </a:prstGeom>
        </p:spPr>
      </p:pic>
      <p:pic>
        <p:nvPicPr>
          <p:cNvPr id="20" name="Picture 19">
            <a:extLst>
              <a:ext uri="{FF2B5EF4-FFF2-40B4-BE49-F238E27FC236}">
                <a16:creationId xmlns:a16="http://schemas.microsoft.com/office/drawing/2014/main" id="{2977610E-14CD-A8DB-A865-6A2EA5108D56}"/>
              </a:ext>
            </a:extLst>
          </p:cNvPr>
          <p:cNvPicPr>
            <a:picLocks noChangeAspect="1"/>
          </p:cNvPicPr>
          <p:nvPr/>
        </p:nvPicPr>
        <p:blipFill>
          <a:blip r:embed="rId10"/>
          <a:stretch>
            <a:fillRect/>
          </a:stretch>
        </p:blipFill>
        <p:spPr>
          <a:xfrm>
            <a:off x="5845812" y="4929828"/>
            <a:ext cx="523875" cy="190500"/>
          </a:xfrm>
          <a:prstGeom prst="rect">
            <a:avLst/>
          </a:prstGeom>
        </p:spPr>
      </p:pic>
      <p:pic>
        <p:nvPicPr>
          <p:cNvPr id="21" name="Picture 20">
            <a:extLst>
              <a:ext uri="{FF2B5EF4-FFF2-40B4-BE49-F238E27FC236}">
                <a16:creationId xmlns:a16="http://schemas.microsoft.com/office/drawing/2014/main" id="{FED79087-6225-9938-3145-24BAD2AAF510}"/>
              </a:ext>
            </a:extLst>
          </p:cNvPr>
          <p:cNvPicPr>
            <a:picLocks noChangeAspect="1"/>
          </p:cNvPicPr>
          <p:nvPr/>
        </p:nvPicPr>
        <p:blipFill>
          <a:blip r:embed="rId10"/>
          <a:stretch>
            <a:fillRect/>
          </a:stretch>
        </p:blipFill>
        <p:spPr>
          <a:xfrm>
            <a:off x="5845812" y="5603883"/>
            <a:ext cx="523875" cy="190500"/>
          </a:xfrm>
          <a:prstGeom prst="rect">
            <a:avLst/>
          </a:prstGeom>
        </p:spPr>
      </p:pic>
    </p:spTree>
    <p:extLst>
      <p:ext uri="{BB962C8B-B14F-4D97-AF65-F5344CB8AC3E}">
        <p14:creationId xmlns:p14="http://schemas.microsoft.com/office/powerpoint/2010/main" val="3968839340"/>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uilding with a dome and trees in front of it&#10;&#10;Description automatically generated with low confidence">
            <a:extLst>
              <a:ext uri="{FF2B5EF4-FFF2-40B4-BE49-F238E27FC236}">
                <a16:creationId xmlns:a16="http://schemas.microsoft.com/office/drawing/2014/main" id="{7EE4DE68-7AD2-BF82-754B-FE3158F8F502}"/>
              </a:ext>
            </a:extLst>
          </p:cNvPr>
          <p:cNvPicPr>
            <a:picLocks noGrp="1" noRot="1" noChangeAspect="1" noMove="1" noResize="1" noEditPoints="1" noAdjustHandles="1" noChangeArrowheads="1" noChangeShapeType="1" noCrop="1"/>
          </p:cNvPicPr>
          <p:nvPr/>
        </p:nvPicPr>
        <p:blipFill>
          <a:blip r:embed="rId3">
            <a:alphaModFix amt="30000"/>
            <a:extLst>
              <a:ext uri="{28A0092B-C50C-407E-A947-70E740481C1C}">
                <a14:useLocalDpi xmlns:a14="http://schemas.microsoft.com/office/drawing/2010/main" val="0"/>
              </a:ext>
            </a:extLst>
          </a:blip>
          <a:stretch>
            <a:fillRect/>
          </a:stretch>
        </p:blipFill>
        <p:spPr>
          <a:xfrm>
            <a:off x="1" y="-2102588"/>
            <a:ext cx="12192000" cy="9144000"/>
          </a:xfrm>
          <a:prstGeom prst="rect">
            <a:avLst/>
          </a:prstGeom>
        </p:spPr>
      </p:pic>
      <p:sp>
        <p:nvSpPr>
          <p:cNvPr id="26" name="Rectangle: Rounded Corners 25">
            <a:extLst>
              <a:ext uri="{FF2B5EF4-FFF2-40B4-BE49-F238E27FC236}">
                <a16:creationId xmlns:a16="http://schemas.microsoft.com/office/drawing/2014/main" id="{880003FB-9F12-01F6-B9B3-54170A1F0407}"/>
              </a:ext>
            </a:extLst>
          </p:cNvPr>
          <p:cNvSpPr/>
          <p:nvPr/>
        </p:nvSpPr>
        <p:spPr>
          <a:xfrm>
            <a:off x="8245081" y="3753711"/>
            <a:ext cx="1568741" cy="671120"/>
          </a:xfrm>
          <a:prstGeom prst="roundRect">
            <a:avLst/>
          </a:prstGeom>
          <a:solidFill>
            <a:srgbClr val="C5D0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27" name="Rectangle: Rounded Corners 26">
            <a:extLst>
              <a:ext uri="{FF2B5EF4-FFF2-40B4-BE49-F238E27FC236}">
                <a16:creationId xmlns:a16="http://schemas.microsoft.com/office/drawing/2014/main" id="{E0623685-21AC-2296-42FE-C9E1537D5C61}"/>
              </a:ext>
            </a:extLst>
          </p:cNvPr>
          <p:cNvSpPr/>
          <p:nvPr/>
        </p:nvSpPr>
        <p:spPr>
          <a:xfrm>
            <a:off x="10288443" y="5105629"/>
            <a:ext cx="1568741" cy="671120"/>
          </a:xfrm>
          <a:prstGeom prst="roundRect">
            <a:avLst/>
          </a:prstGeom>
          <a:solidFill>
            <a:srgbClr val="C5D0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30" name="Rectangle: Rounded Corners 29">
            <a:extLst>
              <a:ext uri="{FF2B5EF4-FFF2-40B4-BE49-F238E27FC236}">
                <a16:creationId xmlns:a16="http://schemas.microsoft.com/office/drawing/2014/main" id="{E47992F0-3BCA-91C0-F07E-9DF55033C92D}"/>
              </a:ext>
            </a:extLst>
          </p:cNvPr>
          <p:cNvSpPr/>
          <p:nvPr/>
        </p:nvSpPr>
        <p:spPr>
          <a:xfrm>
            <a:off x="10102259" y="3743078"/>
            <a:ext cx="1568741" cy="671120"/>
          </a:xfrm>
          <a:prstGeom prst="roundRect">
            <a:avLst/>
          </a:prstGeom>
          <a:solidFill>
            <a:srgbClr val="C5D0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34" name="Rectangle: Rounded Corners 33">
            <a:extLst>
              <a:ext uri="{FF2B5EF4-FFF2-40B4-BE49-F238E27FC236}">
                <a16:creationId xmlns:a16="http://schemas.microsoft.com/office/drawing/2014/main" id="{34C5F375-BE16-D090-3373-3E2265D36A3A}"/>
              </a:ext>
            </a:extLst>
          </p:cNvPr>
          <p:cNvSpPr/>
          <p:nvPr/>
        </p:nvSpPr>
        <p:spPr>
          <a:xfrm>
            <a:off x="4438630" y="3743079"/>
            <a:ext cx="1568741" cy="671120"/>
          </a:xfrm>
          <a:prstGeom prst="roundRect">
            <a:avLst/>
          </a:prstGeom>
          <a:solidFill>
            <a:srgbClr val="C5D0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35" name="Rectangle: Rounded Corners 34">
            <a:extLst>
              <a:ext uri="{FF2B5EF4-FFF2-40B4-BE49-F238E27FC236}">
                <a16:creationId xmlns:a16="http://schemas.microsoft.com/office/drawing/2014/main" id="{0AEA0216-F7FD-EAE8-60EF-67F6E568C6B4}"/>
              </a:ext>
            </a:extLst>
          </p:cNvPr>
          <p:cNvSpPr/>
          <p:nvPr/>
        </p:nvSpPr>
        <p:spPr>
          <a:xfrm>
            <a:off x="5342388" y="5142583"/>
            <a:ext cx="1568741" cy="671120"/>
          </a:xfrm>
          <a:prstGeom prst="roundRect">
            <a:avLst/>
          </a:prstGeom>
          <a:solidFill>
            <a:srgbClr val="C5D0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36" name="Rectangle: Rounded Corners 35">
            <a:extLst>
              <a:ext uri="{FF2B5EF4-FFF2-40B4-BE49-F238E27FC236}">
                <a16:creationId xmlns:a16="http://schemas.microsoft.com/office/drawing/2014/main" id="{F8C2E6D0-332C-5473-4C7B-7550DF299ED4}"/>
              </a:ext>
            </a:extLst>
          </p:cNvPr>
          <p:cNvSpPr/>
          <p:nvPr/>
        </p:nvSpPr>
        <p:spPr>
          <a:xfrm>
            <a:off x="6242643" y="3732446"/>
            <a:ext cx="1568741" cy="671120"/>
          </a:xfrm>
          <a:prstGeom prst="roundRect">
            <a:avLst/>
          </a:prstGeom>
          <a:solidFill>
            <a:srgbClr val="C5D0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17" name="TextBox 16">
            <a:extLst>
              <a:ext uri="{FF2B5EF4-FFF2-40B4-BE49-F238E27FC236}">
                <a16:creationId xmlns:a16="http://schemas.microsoft.com/office/drawing/2014/main" id="{882C59F2-489D-E601-9D8E-DBC49897E70F}"/>
              </a:ext>
            </a:extLst>
          </p:cNvPr>
          <p:cNvSpPr txBox="1"/>
          <p:nvPr/>
        </p:nvSpPr>
        <p:spPr>
          <a:xfrm>
            <a:off x="4431771" y="3770779"/>
            <a:ext cx="1568741" cy="646331"/>
          </a:xfrm>
          <a:prstGeom prst="rect">
            <a:avLst/>
          </a:prstGeom>
          <a:noFill/>
        </p:spPr>
        <p:txBody>
          <a:bodyPr wrap="square" rtlCol="0">
            <a:spAutoFit/>
          </a:bodyPr>
          <a:lstStyle/>
          <a:p>
            <a:pPr algn="ctr"/>
            <a:r>
              <a:rPr lang="en-US" dirty="0"/>
              <a:t>Audit</a:t>
            </a:r>
            <a:br>
              <a:rPr lang="en-US" dirty="0"/>
            </a:br>
            <a:r>
              <a:rPr lang="en-US" dirty="0"/>
              <a:t>Services</a:t>
            </a:r>
          </a:p>
        </p:txBody>
      </p:sp>
      <p:sp>
        <p:nvSpPr>
          <p:cNvPr id="32" name="TextBox 31">
            <a:extLst>
              <a:ext uri="{FF2B5EF4-FFF2-40B4-BE49-F238E27FC236}">
                <a16:creationId xmlns:a16="http://schemas.microsoft.com/office/drawing/2014/main" id="{6DA164D9-4D38-BCFE-EFBD-BA601FF50359}"/>
              </a:ext>
            </a:extLst>
          </p:cNvPr>
          <p:cNvSpPr txBox="1"/>
          <p:nvPr/>
        </p:nvSpPr>
        <p:spPr>
          <a:xfrm>
            <a:off x="5302217" y="5147378"/>
            <a:ext cx="1632986" cy="646331"/>
          </a:xfrm>
          <a:prstGeom prst="rect">
            <a:avLst/>
          </a:prstGeom>
          <a:noFill/>
        </p:spPr>
        <p:txBody>
          <a:bodyPr wrap="square" rtlCol="0">
            <a:spAutoFit/>
          </a:bodyPr>
          <a:lstStyle/>
          <a:p>
            <a:pPr algn="ctr"/>
            <a:r>
              <a:rPr lang="en-US" dirty="0"/>
              <a:t>State Revolving Fund</a:t>
            </a:r>
          </a:p>
        </p:txBody>
      </p:sp>
      <p:sp>
        <p:nvSpPr>
          <p:cNvPr id="33" name="TextBox 32">
            <a:extLst>
              <a:ext uri="{FF2B5EF4-FFF2-40B4-BE49-F238E27FC236}">
                <a16:creationId xmlns:a16="http://schemas.microsoft.com/office/drawing/2014/main" id="{CAEA636C-B078-5B41-FE0C-EE35A180323E}"/>
              </a:ext>
            </a:extLst>
          </p:cNvPr>
          <p:cNvSpPr txBox="1"/>
          <p:nvPr/>
        </p:nvSpPr>
        <p:spPr>
          <a:xfrm>
            <a:off x="6224727" y="3745623"/>
            <a:ext cx="1589492" cy="646331"/>
          </a:xfrm>
          <a:prstGeom prst="rect">
            <a:avLst/>
          </a:prstGeom>
          <a:noFill/>
        </p:spPr>
        <p:txBody>
          <a:bodyPr wrap="square" rtlCol="0">
            <a:spAutoFit/>
          </a:bodyPr>
          <a:lstStyle/>
          <a:p>
            <a:pPr algn="ctr"/>
            <a:r>
              <a:rPr lang="en-US" dirty="0"/>
              <a:t>Municipal</a:t>
            </a:r>
            <a:br>
              <a:rPr lang="en-US" dirty="0"/>
            </a:br>
            <a:r>
              <a:rPr lang="en-US" dirty="0"/>
              <a:t>Services</a:t>
            </a:r>
          </a:p>
        </p:txBody>
      </p:sp>
      <p:sp>
        <p:nvSpPr>
          <p:cNvPr id="46" name="Rectangle: Rounded Corners 45">
            <a:extLst>
              <a:ext uri="{FF2B5EF4-FFF2-40B4-BE49-F238E27FC236}">
                <a16:creationId xmlns:a16="http://schemas.microsoft.com/office/drawing/2014/main" id="{94B4C4DB-053C-7CD2-E8E4-3B4829E0A882}"/>
              </a:ext>
            </a:extLst>
          </p:cNvPr>
          <p:cNvSpPr/>
          <p:nvPr/>
        </p:nvSpPr>
        <p:spPr>
          <a:xfrm>
            <a:off x="425812" y="3753711"/>
            <a:ext cx="1568741" cy="671120"/>
          </a:xfrm>
          <a:prstGeom prst="roundRect">
            <a:avLst/>
          </a:prstGeom>
          <a:solidFill>
            <a:srgbClr val="C5D0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47" name="Rectangle: Rounded Corners 46">
            <a:extLst>
              <a:ext uri="{FF2B5EF4-FFF2-40B4-BE49-F238E27FC236}">
                <a16:creationId xmlns:a16="http://schemas.microsoft.com/office/drawing/2014/main" id="{42AD1D01-885E-202E-1EF7-8C5319841123}"/>
              </a:ext>
            </a:extLst>
          </p:cNvPr>
          <p:cNvSpPr/>
          <p:nvPr/>
        </p:nvSpPr>
        <p:spPr>
          <a:xfrm>
            <a:off x="8076588" y="5119762"/>
            <a:ext cx="1568741" cy="671120"/>
          </a:xfrm>
          <a:prstGeom prst="roundRect">
            <a:avLst/>
          </a:prstGeom>
          <a:solidFill>
            <a:srgbClr val="C5D0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48" name="Rectangle: Rounded Corners 47">
            <a:extLst>
              <a:ext uri="{FF2B5EF4-FFF2-40B4-BE49-F238E27FC236}">
                <a16:creationId xmlns:a16="http://schemas.microsoft.com/office/drawing/2014/main" id="{C2B7BA71-F63D-1281-66B8-14C24C16E548}"/>
              </a:ext>
            </a:extLst>
          </p:cNvPr>
          <p:cNvSpPr/>
          <p:nvPr/>
        </p:nvSpPr>
        <p:spPr>
          <a:xfrm>
            <a:off x="2261724" y="3743078"/>
            <a:ext cx="1568741" cy="671120"/>
          </a:xfrm>
          <a:prstGeom prst="roundRect">
            <a:avLst/>
          </a:prstGeom>
          <a:solidFill>
            <a:srgbClr val="C5D0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40" name="TextBox 39">
            <a:extLst>
              <a:ext uri="{FF2B5EF4-FFF2-40B4-BE49-F238E27FC236}">
                <a16:creationId xmlns:a16="http://schemas.microsoft.com/office/drawing/2014/main" id="{60B577FE-6F94-9B0F-9FBC-8BAA2ABCB505}"/>
              </a:ext>
            </a:extLst>
          </p:cNvPr>
          <p:cNvSpPr txBox="1"/>
          <p:nvPr/>
        </p:nvSpPr>
        <p:spPr>
          <a:xfrm>
            <a:off x="8265647" y="3748564"/>
            <a:ext cx="1568741" cy="646331"/>
          </a:xfrm>
          <a:prstGeom prst="rect">
            <a:avLst/>
          </a:prstGeom>
          <a:noFill/>
        </p:spPr>
        <p:txBody>
          <a:bodyPr wrap="square" rtlCol="0">
            <a:spAutoFit/>
          </a:bodyPr>
          <a:lstStyle/>
          <a:p>
            <a:pPr algn="ctr"/>
            <a:r>
              <a:rPr lang="en-US" dirty="0"/>
              <a:t>Federal Reporting</a:t>
            </a:r>
          </a:p>
        </p:txBody>
      </p:sp>
      <p:sp>
        <p:nvSpPr>
          <p:cNvPr id="41" name="TextBox 40">
            <a:extLst>
              <a:ext uri="{FF2B5EF4-FFF2-40B4-BE49-F238E27FC236}">
                <a16:creationId xmlns:a16="http://schemas.microsoft.com/office/drawing/2014/main" id="{1E0D0BB9-4ECD-B581-D48E-8B2850F1EDC9}"/>
              </a:ext>
            </a:extLst>
          </p:cNvPr>
          <p:cNvSpPr txBox="1"/>
          <p:nvPr/>
        </p:nvSpPr>
        <p:spPr>
          <a:xfrm>
            <a:off x="8071845" y="5256243"/>
            <a:ext cx="1547990" cy="369332"/>
          </a:xfrm>
          <a:prstGeom prst="rect">
            <a:avLst/>
          </a:prstGeom>
          <a:noFill/>
        </p:spPr>
        <p:txBody>
          <a:bodyPr wrap="square" rtlCol="0">
            <a:spAutoFit/>
          </a:bodyPr>
          <a:lstStyle/>
          <a:p>
            <a:pPr algn="ctr"/>
            <a:r>
              <a:rPr lang="en-US" dirty="0"/>
              <a:t>Setoff &amp; KTOP</a:t>
            </a:r>
          </a:p>
        </p:txBody>
      </p:sp>
      <p:sp>
        <p:nvSpPr>
          <p:cNvPr id="42" name="TextBox 41">
            <a:extLst>
              <a:ext uri="{FF2B5EF4-FFF2-40B4-BE49-F238E27FC236}">
                <a16:creationId xmlns:a16="http://schemas.microsoft.com/office/drawing/2014/main" id="{F3AC37A2-D327-DC35-9B02-AFF7B33C1710}"/>
              </a:ext>
            </a:extLst>
          </p:cNvPr>
          <p:cNvSpPr txBox="1"/>
          <p:nvPr/>
        </p:nvSpPr>
        <p:spPr>
          <a:xfrm>
            <a:off x="10090503" y="3734041"/>
            <a:ext cx="1589492" cy="646331"/>
          </a:xfrm>
          <a:prstGeom prst="rect">
            <a:avLst/>
          </a:prstGeom>
          <a:noFill/>
        </p:spPr>
        <p:txBody>
          <a:bodyPr wrap="square" rtlCol="0">
            <a:spAutoFit/>
          </a:bodyPr>
          <a:lstStyle/>
          <a:p>
            <a:pPr algn="ctr"/>
            <a:r>
              <a:rPr lang="en-US" dirty="0"/>
              <a:t>Financial</a:t>
            </a:r>
            <a:br>
              <a:rPr lang="en-US" dirty="0"/>
            </a:br>
            <a:r>
              <a:rPr lang="en-US" dirty="0"/>
              <a:t>Integrity</a:t>
            </a:r>
          </a:p>
        </p:txBody>
      </p:sp>
      <p:sp>
        <p:nvSpPr>
          <p:cNvPr id="65" name="Arrow: Down 64">
            <a:extLst>
              <a:ext uri="{FF2B5EF4-FFF2-40B4-BE49-F238E27FC236}">
                <a16:creationId xmlns:a16="http://schemas.microsoft.com/office/drawing/2014/main" id="{36C243B3-D785-77A8-65DB-2A1900CFCD6F}"/>
              </a:ext>
            </a:extLst>
          </p:cNvPr>
          <p:cNvSpPr/>
          <p:nvPr/>
        </p:nvSpPr>
        <p:spPr>
          <a:xfrm>
            <a:off x="2995149" y="3047298"/>
            <a:ext cx="105461" cy="688847"/>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6" name="Arrow: Down 65">
            <a:extLst>
              <a:ext uri="{FF2B5EF4-FFF2-40B4-BE49-F238E27FC236}">
                <a16:creationId xmlns:a16="http://schemas.microsoft.com/office/drawing/2014/main" id="{28C5B327-73FA-4201-77A6-2D36D935EEAB}"/>
              </a:ext>
            </a:extLst>
          </p:cNvPr>
          <p:cNvSpPr/>
          <p:nvPr/>
        </p:nvSpPr>
        <p:spPr>
          <a:xfrm>
            <a:off x="1159860" y="3050820"/>
            <a:ext cx="104174" cy="688847"/>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7" name="Arrow: Down 66">
            <a:extLst>
              <a:ext uri="{FF2B5EF4-FFF2-40B4-BE49-F238E27FC236}">
                <a16:creationId xmlns:a16="http://schemas.microsoft.com/office/drawing/2014/main" id="{9B9CA120-9967-F6C7-850D-A5A24DC73CCF}"/>
              </a:ext>
            </a:extLst>
          </p:cNvPr>
          <p:cNvSpPr/>
          <p:nvPr/>
        </p:nvSpPr>
        <p:spPr>
          <a:xfrm>
            <a:off x="6065980" y="3022862"/>
            <a:ext cx="105460" cy="2091873"/>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C7F4F73D-EA9C-A712-CA36-B5086503AF47}"/>
              </a:ext>
            </a:extLst>
          </p:cNvPr>
          <p:cNvSpPr/>
          <p:nvPr/>
        </p:nvSpPr>
        <p:spPr>
          <a:xfrm>
            <a:off x="1343270" y="5172856"/>
            <a:ext cx="1568741" cy="671120"/>
          </a:xfrm>
          <a:prstGeom prst="roundRect">
            <a:avLst/>
          </a:prstGeom>
          <a:solidFill>
            <a:srgbClr val="C5D0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50" name="TextBox 49">
            <a:extLst>
              <a:ext uri="{FF2B5EF4-FFF2-40B4-BE49-F238E27FC236}">
                <a16:creationId xmlns:a16="http://schemas.microsoft.com/office/drawing/2014/main" id="{9E7E5B72-26C5-43B7-DF43-6726640C5C74}"/>
              </a:ext>
            </a:extLst>
          </p:cNvPr>
          <p:cNvSpPr txBox="1"/>
          <p:nvPr/>
        </p:nvSpPr>
        <p:spPr>
          <a:xfrm>
            <a:off x="10286145" y="5138576"/>
            <a:ext cx="1547990" cy="646331"/>
          </a:xfrm>
          <a:prstGeom prst="rect">
            <a:avLst/>
          </a:prstGeom>
          <a:noFill/>
        </p:spPr>
        <p:txBody>
          <a:bodyPr wrap="square" rtlCol="0">
            <a:spAutoFit/>
          </a:bodyPr>
          <a:lstStyle/>
          <a:p>
            <a:pPr algn="ctr"/>
            <a:r>
              <a:rPr lang="en-US" dirty="0"/>
              <a:t>Internal</a:t>
            </a:r>
            <a:br>
              <a:rPr lang="en-US" dirty="0"/>
            </a:br>
            <a:r>
              <a:rPr lang="en-US" dirty="0"/>
              <a:t>Controls</a:t>
            </a:r>
          </a:p>
        </p:txBody>
      </p:sp>
      <p:sp>
        <p:nvSpPr>
          <p:cNvPr id="64" name="Arrow: Down 63">
            <a:extLst>
              <a:ext uri="{FF2B5EF4-FFF2-40B4-BE49-F238E27FC236}">
                <a16:creationId xmlns:a16="http://schemas.microsoft.com/office/drawing/2014/main" id="{6BA65BB7-AB79-7F5F-F0B3-E587A64A61C5}"/>
              </a:ext>
            </a:extLst>
          </p:cNvPr>
          <p:cNvSpPr/>
          <p:nvPr/>
        </p:nvSpPr>
        <p:spPr>
          <a:xfrm>
            <a:off x="10841065" y="3037001"/>
            <a:ext cx="104298" cy="688847"/>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Arrow: Down 12">
            <a:extLst>
              <a:ext uri="{FF2B5EF4-FFF2-40B4-BE49-F238E27FC236}">
                <a16:creationId xmlns:a16="http://schemas.microsoft.com/office/drawing/2014/main" id="{261B9907-B892-ACEB-7DDC-7DE01F566B07}"/>
              </a:ext>
            </a:extLst>
          </p:cNvPr>
          <p:cNvSpPr/>
          <p:nvPr/>
        </p:nvSpPr>
        <p:spPr>
          <a:xfrm>
            <a:off x="8984509" y="3040523"/>
            <a:ext cx="105460" cy="688847"/>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3" name="Arrow: Down 62">
            <a:extLst>
              <a:ext uri="{FF2B5EF4-FFF2-40B4-BE49-F238E27FC236}">
                <a16:creationId xmlns:a16="http://schemas.microsoft.com/office/drawing/2014/main" id="{5D809736-C044-4952-0486-EDDD57473CFD}"/>
              </a:ext>
            </a:extLst>
          </p:cNvPr>
          <p:cNvSpPr/>
          <p:nvPr/>
        </p:nvSpPr>
        <p:spPr>
          <a:xfrm>
            <a:off x="2066337" y="3059281"/>
            <a:ext cx="104298" cy="2091873"/>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9" name="Arrow: Down 68">
            <a:extLst>
              <a:ext uri="{FF2B5EF4-FFF2-40B4-BE49-F238E27FC236}">
                <a16:creationId xmlns:a16="http://schemas.microsoft.com/office/drawing/2014/main" id="{D04AE341-8042-31C9-D263-38D7C0218C37}"/>
              </a:ext>
            </a:extLst>
          </p:cNvPr>
          <p:cNvSpPr/>
          <p:nvPr/>
        </p:nvSpPr>
        <p:spPr>
          <a:xfrm>
            <a:off x="5136164" y="3040523"/>
            <a:ext cx="104174" cy="688847"/>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8" name="Arrow: Down 67">
            <a:extLst>
              <a:ext uri="{FF2B5EF4-FFF2-40B4-BE49-F238E27FC236}">
                <a16:creationId xmlns:a16="http://schemas.microsoft.com/office/drawing/2014/main" id="{5D73A4C8-1201-93B0-F470-A93EBD1F1456}"/>
              </a:ext>
            </a:extLst>
          </p:cNvPr>
          <p:cNvSpPr/>
          <p:nvPr/>
        </p:nvSpPr>
        <p:spPr>
          <a:xfrm>
            <a:off x="6971453" y="3037001"/>
            <a:ext cx="105461" cy="688847"/>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25F9EFFB-4744-BEA7-8FE4-1503E08B9818}"/>
              </a:ext>
            </a:extLst>
          </p:cNvPr>
          <p:cNvSpPr/>
          <p:nvPr/>
        </p:nvSpPr>
        <p:spPr>
          <a:xfrm>
            <a:off x="8966952" y="2388161"/>
            <a:ext cx="1982173" cy="671120"/>
          </a:xfrm>
          <a:prstGeom prst="roundRect">
            <a:avLst/>
          </a:prstGeom>
          <a:solidFill>
            <a:srgbClr val="5476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60" name="Rectangle: Rounded Corners 59">
            <a:extLst>
              <a:ext uri="{FF2B5EF4-FFF2-40B4-BE49-F238E27FC236}">
                <a16:creationId xmlns:a16="http://schemas.microsoft.com/office/drawing/2014/main" id="{4879033C-1435-E26C-622C-E8B6D014907E}"/>
              </a:ext>
            </a:extLst>
          </p:cNvPr>
          <p:cNvSpPr/>
          <p:nvPr/>
        </p:nvSpPr>
        <p:spPr>
          <a:xfrm>
            <a:off x="5115264" y="2405677"/>
            <a:ext cx="1982173" cy="671120"/>
          </a:xfrm>
          <a:prstGeom prst="roundRect">
            <a:avLst/>
          </a:prstGeom>
          <a:solidFill>
            <a:srgbClr val="5476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21" name="TextBox 20">
            <a:extLst>
              <a:ext uri="{FF2B5EF4-FFF2-40B4-BE49-F238E27FC236}">
                <a16:creationId xmlns:a16="http://schemas.microsoft.com/office/drawing/2014/main" id="{C98E1FF6-B697-1EDE-67A2-9C01131556D6}"/>
              </a:ext>
            </a:extLst>
          </p:cNvPr>
          <p:cNvSpPr txBox="1"/>
          <p:nvPr/>
        </p:nvSpPr>
        <p:spPr>
          <a:xfrm>
            <a:off x="5138819" y="2360585"/>
            <a:ext cx="2015200" cy="769441"/>
          </a:xfrm>
          <a:prstGeom prst="rect">
            <a:avLst/>
          </a:prstGeom>
          <a:noFill/>
        </p:spPr>
        <p:txBody>
          <a:bodyPr wrap="square" rtlCol="0">
            <a:spAutoFit/>
          </a:bodyPr>
          <a:lstStyle/>
          <a:p>
            <a:pPr algn="ctr"/>
            <a:r>
              <a:rPr lang="en-US" sz="2200" dirty="0">
                <a:solidFill>
                  <a:schemeClr val="accent4">
                    <a:lumMod val="20000"/>
                    <a:lumOff val="80000"/>
                  </a:schemeClr>
                </a:solidFill>
                <a:effectLst>
                  <a:glow rad="139700">
                    <a:srgbClr val="0022A8">
                      <a:alpha val="40000"/>
                    </a:srgbClr>
                  </a:glow>
                </a:effectLst>
              </a:rPr>
              <a:t>Stacy Jaramillo</a:t>
            </a:r>
          </a:p>
          <a:p>
            <a:pPr algn="ctr"/>
            <a:r>
              <a:rPr lang="en-US" sz="2200" dirty="0">
                <a:solidFill>
                  <a:schemeClr val="accent4">
                    <a:lumMod val="20000"/>
                    <a:lumOff val="80000"/>
                  </a:schemeClr>
                </a:solidFill>
                <a:effectLst>
                  <a:glow rad="139700">
                    <a:srgbClr val="0022A8">
                      <a:alpha val="40000"/>
                    </a:srgbClr>
                  </a:glow>
                </a:effectLst>
              </a:rPr>
              <a:t>SAAMS Dep Dir.</a:t>
            </a:r>
          </a:p>
        </p:txBody>
      </p:sp>
      <p:sp>
        <p:nvSpPr>
          <p:cNvPr id="23" name="Rectangle: Rounded Corners 22">
            <a:extLst>
              <a:ext uri="{FF2B5EF4-FFF2-40B4-BE49-F238E27FC236}">
                <a16:creationId xmlns:a16="http://schemas.microsoft.com/office/drawing/2014/main" id="{CD4705A1-7B0E-D38B-7A69-F67E029A8C0A}"/>
              </a:ext>
            </a:extLst>
          </p:cNvPr>
          <p:cNvSpPr/>
          <p:nvPr/>
        </p:nvSpPr>
        <p:spPr>
          <a:xfrm>
            <a:off x="1127352" y="2392925"/>
            <a:ext cx="1982173" cy="671120"/>
          </a:xfrm>
          <a:prstGeom prst="roundRect">
            <a:avLst/>
          </a:prstGeom>
          <a:solidFill>
            <a:srgbClr val="5476FF"/>
          </a:solidFill>
          <a:ln w="19050">
            <a:solidFill>
              <a:schemeClr val="tx1"/>
            </a:solidFill>
          </a:ln>
          <a:scene3d>
            <a:camera prst="orthographicFront"/>
            <a:lightRig rig="threePt" dir="t"/>
          </a:scene3d>
          <a:sp3d>
            <a:bevelT w="101600" h="1016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20" name="TextBox 19">
            <a:extLst>
              <a:ext uri="{FF2B5EF4-FFF2-40B4-BE49-F238E27FC236}">
                <a16:creationId xmlns:a16="http://schemas.microsoft.com/office/drawing/2014/main" id="{2461AC6D-5BD0-2247-F937-DFFB5BF859E8}"/>
              </a:ext>
            </a:extLst>
          </p:cNvPr>
          <p:cNvSpPr txBox="1"/>
          <p:nvPr/>
        </p:nvSpPr>
        <p:spPr>
          <a:xfrm>
            <a:off x="9005032" y="2323891"/>
            <a:ext cx="1881838" cy="769441"/>
          </a:xfrm>
          <a:prstGeom prst="rect">
            <a:avLst/>
          </a:prstGeom>
          <a:noFill/>
          <a:ln w="9525">
            <a:noFill/>
          </a:ln>
          <a:effectLst>
            <a:glow rad="139700">
              <a:schemeClr val="accent1">
                <a:satMod val="175000"/>
                <a:alpha val="40000"/>
              </a:schemeClr>
            </a:glow>
          </a:effectLst>
        </p:spPr>
        <p:txBody>
          <a:bodyPr wrap="square" rtlCol="0">
            <a:spAutoFit/>
          </a:bodyPr>
          <a:lstStyle/>
          <a:p>
            <a:pPr algn="ctr"/>
            <a:r>
              <a:rPr lang="en-US" sz="2200" dirty="0">
                <a:solidFill>
                  <a:schemeClr val="accent4">
                    <a:lumMod val="20000"/>
                    <a:lumOff val="80000"/>
                  </a:schemeClr>
                </a:solidFill>
                <a:effectLst>
                  <a:glow rad="139700">
                    <a:srgbClr val="0022A8">
                      <a:alpha val="40000"/>
                    </a:srgbClr>
                  </a:glow>
                </a:effectLst>
              </a:rPr>
              <a:t>Brandy Wilson</a:t>
            </a:r>
          </a:p>
          <a:p>
            <a:pPr algn="ctr"/>
            <a:r>
              <a:rPr lang="en-US" sz="2200" dirty="0">
                <a:solidFill>
                  <a:schemeClr val="accent4">
                    <a:lumMod val="20000"/>
                    <a:lumOff val="80000"/>
                  </a:schemeClr>
                </a:solidFill>
                <a:effectLst>
                  <a:glow rad="139700">
                    <a:srgbClr val="0022A8">
                      <a:alpha val="40000"/>
                    </a:srgbClr>
                  </a:glow>
                </a:effectLst>
              </a:rPr>
              <a:t>SCRCC Dep Dir.</a:t>
            </a:r>
          </a:p>
        </p:txBody>
      </p:sp>
      <p:sp>
        <p:nvSpPr>
          <p:cNvPr id="70" name="Arrow: Down 69">
            <a:extLst>
              <a:ext uri="{FF2B5EF4-FFF2-40B4-BE49-F238E27FC236}">
                <a16:creationId xmlns:a16="http://schemas.microsoft.com/office/drawing/2014/main" id="{E20A6168-BF98-F6FF-BB91-18FCAA059824}"/>
              </a:ext>
            </a:extLst>
          </p:cNvPr>
          <p:cNvSpPr/>
          <p:nvPr/>
        </p:nvSpPr>
        <p:spPr>
          <a:xfrm>
            <a:off x="9897438" y="3059281"/>
            <a:ext cx="100639" cy="2424367"/>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3" name="Arrow: Down 72">
            <a:extLst>
              <a:ext uri="{FF2B5EF4-FFF2-40B4-BE49-F238E27FC236}">
                <a16:creationId xmlns:a16="http://schemas.microsoft.com/office/drawing/2014/main" id="{E92E81A2-E510-2977-43D8-DB90B76EE8E1}"/>
              </a:ext>
            </a:extLst>
          </p:cNvPr>
          <p:cNvSpPr/>
          <p:nvPr/>
        </p:nvSpPr>
        <p:spPr>
          <a:xfrm rot="16200000">
            <a:off x="10046587" y="5282558"/>
            <a:ext cx="95224" cy="338880"/>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4" name="Arrow: Down 73">
            <a:extLst>
              <a:ext uri="{FF2B5EF4-FFF2-40B4-BE49-F238E27FC236}">
                <a16:creationId xmlns:a16="http://schemas.microsoft.com/office/drawing/2014/main" id="{CC52C881-B144-C05A-417D-AB49CE3DB9E1}"/>
              </a:ext>
            </a:extLst>
          </p:cNvPr>
          <p:cNvSpPr/>
          <p:nvPr/>
        </p:nvSpPr>
        <p:spPr>
          <a:xfrm rot="5400000">
            <a:off x="9748380" y="5315327"/>
            <a:ext cx="99346" cy="277470"/>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4" name="Arrow: Down 43">
            <a:extLst>
              <a:ext uri="{FF2B5EF4-FFF2-40B4-BE49-F238E27FC236}">
                <a16:creationId xmlns:a16="http://schemas.microsoft.com/office/drawing/2014/main" id="{F19295EE-9BA9-815A-0E07-F649FEF072AD}"/>
              </a:ext>
            </a:extLst>
          </p:cNvPr>
          <p:cNvSpPr/>
          <p:nvPr/>
        </p:nvSpPr>
        <p:spPr>
          <a:xfrm rot="1765158">
            <a:off x="3518372" y="435513"/>
            <a:ext cx="105460" cy="2091873"/>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1" name="Arrow: Down 50">
            <a:extLst>
              <a:ext uri="{FF2B5EF4-FFF2-40B4-BE49-F238E27FC236}">
                <a16:creationId xmlns:a16="http://schemas.microsoft.com/office/drawing/2014/main" id="{36016BF7-AD99-8AEF-F563-9C7495C0DC36}"/>
              </a:ext>
            </a:extLst>
          </p:cNvPr>
          <p:cNvSpPr/>
          <p:nvPr/>
        </p:nvSpPr>
        <p:spPr>
          <a:xfrm rot="19940799">
            <a:off x="8476425" y="408419"/>
            <a:ext cx="105460" cy="2091873"/>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7D5F47F-3AD7-396C-3D30-A66AADF01418}"/>
              </a:ext>
            </a:extLst>
          </p:cNvPr>
          <p:cNvSpPr/>
          <p:nvPr/>
        </p:nvSpPr>
        <p:spPr>
          <a:xfrm>
            <a:off x="3530010" y="317019"/>
            <a:ext cx="5071730" cy="981171"/>
          </a:xfrm>
          <a:prstGeom prst="roundRect">
            <a:avLst/>
          </a:prstGeom>
          <a:solidFill>
            <a:srgbClr val="0022A8"/>
          </a:solidFill>
          <a:effectLst>
            <a:outerShdw blurRad="50800" dist="38100" dir="2700000" algn="tl" rotWithShape="0">
              <a:prstClr val="black">
                <a:alpha val="40000"/>
              </a:prstClr>
            </a:outerShdw>
          </a:effectLst>
          <a:scene3d>
            <a:camera prst="orthographicFront"/>
            <a:lightRig rig="threePt" dir="t"/>
          </a:scene3d>
          <a:sp3d extrusionH="12700">
            <a:bevelT w="114300" prst="artDeco"/>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0031F5"/>
              </a:solidFill>
            </a:endParaRPr>
          </a:p>
        </p:txBody>
      </p:sp>
      <p:sp>
        <p:nvSpPr>
          <p:cNvPr id="6" name="TextBox 5">
            <a:extLst>
              <a:ext uri="{FF2B5EF4-FFF2-40B4-BE49-F238E27FC236}">
                <a16:creationId xmlns:a16="http://schemas.microsoft.com/office/drawing/2014/main" id="{BEA988AE-7770-1CEB-BAD3-63EC151CB864}"/>
              </a:ext>
            </a:extLst>
          </p:cNvPr>
          <p:cNvSpPr txBox="1"/>
          <p:nvPr/>
        </p:nvSpPr>
        <p:spPr>
          <a:xfrm>
            <a:off x="-42109" y="315672"/>
            <a:ext cx="12192000" cy="954107"/>
          </a:xfrm>
          <a:prstGeom prst="rect">
            <a:avLst/>
          </a:prstGeom>
          <a:noFill/>
          <a:ln w="15875">
            <a:noFill/>
          </a:ln>
          <a:effectLst>
            <a:glow rad="139700">
              <a:srgbClr val="F5D884">
                <a:alpha val="40000"/>
              </a:srgbClr>
            </a:glow>
          </a:effectLst>
        </p:spPr>
        <p:txBody>
          <a:bodyPr wrap="square" rtlCol="0">
            <a:spAutoFit/>
          </a:bodyPr>
          <a:lstStyle/>
          <a:p>
            <a:pPr algn="ctr"/>
            <a:r>
              <a:rPr lang="en-US" sz="2800" dirty="0">
                <a:solidFill>
                  <a:schemeClr val="accent4">
                    <a:lumMod val="20000"/>
                    <a:lumOff val="80000"/>
                  </a:schemeClr>
                </a:solidFill>
                <a:effectLst>
                  <a:glow rad="139700">
                    <a:srgbClr val="0022A8">
                      <a:alpha val="40000"/>
                    </a:srgbClr>
                  </a:glow>
                </a:effectLst>
              </a:rPr>
              <a:t>Nancy Ruoff</a:t>
            </a:r>
          </a:p>
          <a:p>
            <a:pPr algn="ctr"/>
            <a:r>
              <a:rPr lang="en-US" sz="2800" dirty="0">
                <a:solidFill>
                  <a:schemeClr val="accent4">
                    <a:lumMod val="20000"/>
                    <a:lumOff val="80000"/>
                  </a:schemeClr>
                </a:solidFill>
                <a:effectLst>
                  <a:glow rad="139700">
                    <a:srgbClr val="0022A8">
                      <a:alpha val="40000"/>
                    </a:srgbClr>
                  </a:glow>
                </a:effectLst>
              </a:rPr>
              <a:t>Director</a:t>
            </a:r>
          </a:p>
        </p:txBody>
      </p:sp>
      <p:sp>
        <p:nvSpPr>
          <p:cNvPr id="52" name="Arrow: Down 51">
            <a:extLst>
              <a:ext uri="{FF2B5EF4-FFF2-40B4-BE49-F238E27FC236}">
                <a16:creationId xmlns:a16="http://schemas.microsoft.com/office/drawing/2014/main" id="{F58BB233-318E-0388-273D-0924B2EF651B}"/>
              </a:ext>
            </a:extLst>
          </p:cNvPr>
          <p:cNvSpPr/>
          <p:nvPr/>
        </p:nvSpPr>
        <p:spPr>
          <a:xfrm>
            <a:off x="6043912" y="1306405"/>
            <a:ext cx="99713" cy="1084370"/>
          </a:xfrm>
          <a:prstGeom prst="downArrow">
            <a:avLst/>
          </a:prstGeom>
          <a:gradFill flip="none" rotWithShape="1">
            <a:gsLst>
              <a:gs pos="0">
                <a:schemeClr val="dk1">
                  <a:lumMod val="110000"/>
                  <a:satMod val="105000"/>
                  <a:tint val="67000"/>
                </a:schemeClr>
              </a:gs>
              <a:gs pos="48000">
                <a:schemeClr val="dk1">
                  <a:lumMod val="105000"/>
                  <a:satMod val="103000"/>
                  <a:tint val="73000"/>
                </a:schemeClr>
              </a:gs>
              <a:gs pos="100000">
                <a:schemeClr val="dk1">
                  <a:lumMod val="105000"/>
                  <a:satMod val="109000"/>
                  <a:tint val="81000"/>
                </a:schemeClr>
              </a:gs>
            </a:gsLst>
            <a:lin ang="16200000" scaled="1"/>
            <a:tileRect/>
          </a:gra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FE69FA7C-913E-19CD-0A3D-DCB066A37C85}"/>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E99320D-142E-E869-5ED8-C22FD074A208}"/>
              </a:ext>
            </a:extLst>
          </p:cNvPr>
          <p:cNvSpPr txBox="1"/>
          <p:nvPr/>
        </p:nvSpPr>
        <p:spPr>
          <a:xfrm>
            <a:off x="1185842" y="2321545"/>
            <a:ext cx="1851579" cy="769441"/>
          </a:xfrm>
          <a:prstGeom prst="rect">
            <a:avLst/>
          </a:prstGeom>
          <a:noFill/>
        </p:spPr>
        <p:txBody>
          <a:bodyPr wrap="square" rtlCol="0">
            <a:spAutoFit/>
          </a:bodyPr>
          <a:lstStyle/>
          <a:p>
            <a:pPr algn="ctr"/>
            <a:r>
              <a:rPr lang="en-US" sz="2200" dirty="0">
                <a:solidFill>
                  <a:schemeClr val="accent4">
                    <a:lumMod val="20000"/>
                    <a:lumOff val="80000"/>
                  </a:schemeClr>
                </a:solidFill>
                <a:effectLst>
                  <a:glow rad="139700">
                    <a:srgbClr val="0022A8">
                      <a:alpha val="40000"/>
                    </a:srgbClr>
                  </a:glow>
                </a:effectLst>
              </a:rPr>
              <a:t>Sunni Zentner</a:t>
            </a:r>
          </a:p>
          <a:p>
            <a:pPr algn="ctr"/>
            <a:r>
              <a:rPr lang="en-US" sz="2200">
                <a:solidFill>
                  <a:schemeClr val="accent4">
                    <a:lumMod val="20000"/>
                    <a:lumOff val="80000"/>
                  </a:schemeClr>
                </a:solidFill>
                <a:effectLst>
                  <a:glow rad="139700">
                    <a:srgbClr val="0022A8">
                      <a:alpha val="40000"/>
                    </a:srgbClr>
                  </a:glow>
                </a:effectLst>
              </a:rPr>
              <a:t>SPA Dep Dir.</a:t>
            </a:r>
            <a:endParaRPr lang="en-US" sz="2200" dirty="0">
              <a:solidFill>
                <a:schemeClr val="accent4">
                  <a:lumMod val="20000"/>
                  <a:lumOff val="80000"/>
                </a:schemeClr>
              </a:solidFill>
              <a:effectLst>
                <a:glow rad="139700">
                  <a:srgbClr val="0022A8">
                    <a:alpha val="40000"/>
                  </a:srgbClr>
                </a:glow>
              </a:effectLst>
            </a:endParaRPr>
          </a:p>
        </p:txBody>
      </p:sp>
      <p:sp>
        <p:nvSpPr>
          <p:cNvPr id="37" name="TextBox 36">
            <a:extLst>
              <a:ext uri="{FF2B5EF4-FFF2-40B4-BE49-F238E27FC236}">
                <a16:creationId xmlns:a16="http://schemas.microsoft.com/office/drawing/2014/main" id="{E11DA1EA-DFF4-41CA-167B-E48B1B1E961A}"/>
              </a:ext>
            </a:extLst>
          </p:cNvPr>
          <p:cNvSpPr txBox="1"/>
          <p:nvPr/>
        </p:nvSpPr>
        <p:spPr>
          <a:xfrm>
            <a:off x="432276" y="3764474"/>
            <a:ext cx="1568741" cy="646331"/>
          </a:xfrm>
          <a:prstGeom prst="rect">
            <a:avLst/>
          </a:prstGeom>
          <a:noFill/>
        </p:spPr>
        <p:txBody>
          <a:bodyPr wrap="square" rtlCol="0">
            <a:spAutoFit/>
          </a:bodyPr>
          <a:lstStyle/>
          <a:p>
            <a:pPr algn="ctr"/>
            <a:r>
              <a:rPr lang="en-US" dirty="0"/>
              <a:t>Statewide</a:t>
            </a:r>
          </a:p>
          <a:p>
            <a:pPr algn="ctr"/>
            <a:r>
              <a:rPr lang="en-US" dirty="0"/>
              <a:t>Payroll</a:t>
            </a:r>
          </a:p>
        </p:txBody>
      </p:sp>
      <p:sp>
        <p:nvSpPr>
          <p:cNvPr id="39" name="TextBox 38">
            <a:extLst>
              <a:ext uri="{FF2B5EF4-FFF2-40B4-BE49-F238E27FC236}">
                <a16:creationId xmlns:a16="http://schemas.microsoft.com/office/drawing/2014/main" id="{A417E4F7-F344-3E31-B20C-DBFCC7BE19EB}"/>
              </a:ext>
            </a:extLst>
          </p:cNvPr>
          <p:cNvSpPr txBox="1"/>
          <p:nvPr/>
        </p:nvSpPr>
        <p:spPr>
          <a:xfrm>
            <a:off x="2267764" y="3749951"/>
            <a:ext cx="1589492" cy="646331"/>
          </a:xfrm>
          <a:prstGeom prst="rect">
            <a:avLst/>
          </a:prstGeom>
          <a:noFill/>
        </p:spPr>
        <p:txBody>
          <a:bodyPr wrap="square" rtlCol="0">
            <a:spAutoFit/>
          </a:bodyPr>
          <a:lstStyle/>
          <a:p>
            <a:pPr algn="ctr"/>
            <a:r>
              <a:rPr lang="en-US" dirty="0"/>
              <a:t>Statewide Accounting</a:t>
            </a:r>
          </a:p>
        </p:txBody>
      </p:sp>
      <p:sp>
        <p:nvSpPr>
          <p:cNvPr id="38" name="TextBox 37">
            <a:extLst>
              <a:ext uri="{FF2B5EF4-FFF2-40B4-BE49-F238E27FC236}">
                <a16:creationId xmlns:a16="http://schemas.microsoft.com/office/drawing/2014/main" id="{A17AAA73-374A-C75A-E4A5-5E19E276E7CF}"/>
              </a:ext>
            </a:extLst>
          </p:cNvPr>
          <p:cNvSpPr txBox="1"/>
          <p:nvPr/>
        </p:nvSpPr>
        <p:spPr>
          <a:xfrm>
            <a:off x="1330652" y="5198941"/>
            <a:ext cx="1578276" cy="615553"/>
          </a:xfrm>
          <a:prstGeom prst="rect">
            <a:avLst/>
          </a:prstGeom>
          <a:noFill/>
        </p:spPr>
        <p:txBody>
          <a:bodyPr wrap="square" rtlCol="0">
            <a:spAutoFit/>
          </a:bodyPr>
          <a:lstStyle/>
          <a:p>
            <a:pPr algn="ctr"/>
            <a:r>
              <a:rPr lang="en-US" sz="1700" dirty="0"/>
              <a:t>Central Responsibilities</a:t>
            </a:r>
          </a:p>
        </p:txBody>
      </p:sp>
    </p:spTree>
    <p:extLst>
      <p:ext uri="{BB962C8B-B14F-4D97-AF65-F5344CB8AC3E}">
        <p14:creationId xmlns:p14="http://schemas.microsoft.com/office/powerpoint/2010/main" val="3415486016"/>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83E18C-C6AF-176F-BF62-949AD36E3061}"/>
              </a:ext>
            </a:extLst>
          </p:cNvPr>
          <p:cNvSpPr/>
          <p:nvPr/>
        </p:nvSpPr>
        <p:spPr>
          <a:xfrm>
            <a:off x="598766" y="2558357"/>
            <a:ext cx="3557347" cy="112139"/>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2EE4E0FB-36D9-A943-D8EB-39E6D57881F7}"/>
              </a:ext>
            </a:extLst>
          </p:cNvPr>
          <p:cNvSpPr/>
          <p:nvPr/>
        </p:nvSpPr>
        <p:spPr>
          <a:xfrm>
            <a:off x="13823" y="10"/>
            <a:ext cx="7006854" cy="6857990"/>
          </a:xfrm>
          <a:prstGeom prst="rect">
            <a:avLst/>
          </a:prstGeom>
          <a:solidFill>
            <a:srgbClr val="FAE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DF9B"/>
              </a:solidFill>
            </a:endParaRPr>
          </a:p>
        </p:txBody>
      </p:sp>
      <p:sp>
        <p:nvSpPr>
          <p:cNvPr id="3" name="Content Placeholder 2">
            <a:extLst>
              <a:ext uri="{FF2B5EF4-FFF2-40B4-BE49-F238E27FC236}">
                <a16:creationId xmlns:a16="http://schemas.microsoft.com/office/drawing/2014/main" id="{592F1210-B861-5F1A-F0E1-E1781589C666}"/>
              </a:ext>
            </a:extLst>
          </p:cNvPr>
          <p:cNvSpPr>
            <a:spLocks noGrp="1"/>
          </p:cNvSpPr>
          <p:nvPr>
            <p:ph idx="1"/>
          </p:nvPr>
        </p:nvSpPr>
        <p:spPr>
          <a:xfrm>
            <a:off x="289682" y="2230032"/>
            <a:ext cx="6539995" cy="4560135"/>
          </a:xfrm>
        </p:spPr>
        <p:txBody>
          <a:bodyPr>
            <a:normAutofit fontScale="92500" lnSpcReduction="10000"/>
          </a:bodyPr>
          <a:lstStyle/>
          <a:p>
            <a:pPr marL="571500" indent="-571500">
              <a:buFont typeface="+mj-lt"/>
              <a:buAutoNum type="romanUcPeriod"/>
            </a:pPr>
            <a:r>
              <a:rPr lang="en-US" sz="3200" dirty="0"/>
              <a:t>Who will be involved?</a:t>
            </a:r>
          </a:p>
          <a:p>
            <a:pPr marL="571500" indent="-571500">
              <a:buFont typeface="+mj-lt"/>
              <a:buAutoNum type="romanUcPeriod"/>
            </a:pPr>
            <a:r>
              <a:rPr lang="en-US" sz="3200" dirty="0"/>
              <a:t>Why is the State of Kansas doing this?</a:t>
            </a:r>
          </a:p>
          <a:p>
            <a:pPr marL="571500" indent="-571500">
              <a:buFont typeface="+mj-lt"/>
              <a:buAutoNum type="romanUcPeriod"/>
            </a:pPr>
            <a:r>
              <a:rPr lang="en-US" sz="3200" dirty="0"/>
              <a:t>How will this be accomplished?</a:t>
            </a:r>
          </a:p>
          <a:p>
            <a:pPr marL="571500" indent="-571500">
              <a:buFont typeface="+mj-lt"/>
              <a:buAutoNum type="romanUcPeriod"/>
            </a:pPr>
            <a:r>
              <a:rPr lang="en-US" sz="3200" dirty="0"/>
              <a:t>What are Internal Control Components?</a:t>
            </a:r>
          </a:p>
          <a:p>
            <a:pPr marL="571500" indent="-571500">
              <a:buFont typeface="+mj-lt"/>
              <a:buAutoNum type="romanUcPeriod"/>
            </a:pPr>
            <a:r>
              <a:rPr lang="en-US" sz="3200" dirty="0"/>
              <a:t>What are we doing?</a:t>
            </a:r>
          </a:p>
          <a:p>
            <a:pPr marL="571500" indent="-571500">
              <a:buFont typeface="+mj-lt"/>
              <a:buAutoNum type="romanUcPeriod"/>
            </a:pPr>
            <a:r>
              <a:rPr lang="en-US" sz="3200" dirty="0"/>
              <a:t>When is the deadline for this part of the process?</a:t>
            </a:r>
          </a:p>
          <a:p>
            <a:pPr marL="571500" indent="-571500">
              <a:buFont typeface="+mj-lt"/>
              <a:buAutoNum type="romanUcPeriod"/>
            </a:pPr>
            <a:r>
              <a:rPr lang="en-US" sz="3200" dirty="0"/>
              <a:t>Where is this to be completed?</a:t>
            </a:r>
          </a:p>
          <a:p>
            <a:endParaRPr lang="en-US" sz="3200" dirty="0">
              <a:highlight>
                <a:srgbClr val="FFFF00"/>
              </a:highlight>
            </a:endParaRPr>
          </a:p>
          <a:p>
            <a:endParaRPr lang="en-US" sz="3200" dirty="0">
              <a:highlight>
                <a:srgbClr val="FFFF00"/>
              </a:highlight>
            </a:endParaRPr>
          </a:p>
        </p:txBody>
      </p:sp>
      <p:sp>
        <p:nvSpPr>
          <p:cNvPr id="2" name="Title 1">
            <a:extLst>
              <a:ext uri="{FF2B5EF4-FFF2-40B4-BE49-F238E27FC236}">
                <a16:creationId xmlns:a16="http://schemas.microsoft.com/office/drawing/2014/main" id="{40BE43BA-E7E3-633F-340D-76617AC026C6}"/>
              </a:ext>
            </a:extLst>
          </p:cNvPr>
          <p:cNvSpPr>
            <a:spLocks noGrp="1"/>
          </p:cNvSpPr>
          <p:nvPr>
            <p:ph type="title"/>
          </p:nvPr>
        </p:nvSpPr>
        <p:spPr>
          <a:xfrm>
            <a:off x="0" y="1136578"/>
            <a:ext cx="6845826" cy="815368"/>
          </a:xfrm>
          <a:effectLst>
            <a:glow rad="101600">
              <a:schemeClr val="accent1">
                <a:satMod val="175000"/>
                <a:alpha val="37000"/>
              </a:schemeClr>
            </a:glow>
            <a:outerShdw blurRad="50800" dist="254000" dir="6000000" sx="133000" sy="133000" algn="ctr" rotWithShape="0">
              <a:srgbClr val="000000">
                <a:alpha val="62000"/>
              </a:srgbClr>
            </a:outerShdw>
          </a:effectLst>
          <a:scene3d>
            <a:camera prst="obliqueTopRight"/>
            <a:lightRig rig="threePt" dir="t"/>
          </a:scene3d>
          <a:sp3d>
            <a:bevelT/>
          </a:sp3d>
        </p:spPr>
        <p:txBody>
          <a:bodyPr anchor="b">
            <a:noAutofit/>
            <a:sp3d extrusionH="57150">
              <a:bevelT w="38100" h="38100"/>
            </a:sp3d>
          </a:bodyPr>
          <a:lstStyle/>
          <a:p>
            <a:pPr algn="ctr"/>
            <a:r>
              <a:rPr lang="en-US" sz="6600" spc="600" dirty="0">
                <a:solidFill>
                  <a:srgbClr val="452F16"/>
                </a:solidFill>
                <a:effectLst/>
                <a:latin typeface="Sitka Banner Semibold" pitchFamily="2" charset="0"/>
                <a:ea typeface="Yu Gothic UI" panose="020B0500000000000000" pitchFamily="34" charset="-128"/>
                <a:cs typeface="Vrinda" panose="020B0502040204020203" pitchFamily="34" charset="0"/>
              </a:rPr>
              <a:t>Questions to Answer</a:t>
            </a:r>
          </a:p>
        </p:txBody>
      </p:sp>
      <p:pic>
        <p:nvPicPr>
          <p:cNvPr id="11" name="Picture 10" descr="A close-up of a coin&#10;&#10;Description automatically generated">
            <a:extLst>
              <a:ext uri="{FF2B5EF4-FFF2-40B4-BE49-F238E27FC236}">
                <a16:creationId xmlns:a16="http://schemas.microsoft.com/office/drawing/2014/main" id="{638BC51B-BCA7-15D5-B452-B5305EC8E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111" y="18529"/>
            <a:ext cx="5313556" cy="7084741"/>
          </a:xfrm>
          <a:prstGeom prst="rect">
            <a:avLst/>
          </a:prstGeom>
          <a:ln>
            <a:noFill/>
          </a:ln>
        </p:spPr>
      </p:pic>
      <p:sp>
        <p:nvSpPr>
          <p:cNvPr id="20" name="Rectangle 19">
            <a:extLst>
              <a:ext uri="{FF2B5EF4-FFF2-40B4-BE49-F238E27FC236}">
                <a16:creationId xmlns:a16="http://schemas.microsoft.com/office/drawing/2014/main" id="{5E241222-8750-ED02-D447-60638B7560C4}"/>
              </a:ext>
            </a:extLst>
          </p:cNvPr>
          <p:cNvSpPr/>
          <p:nvPr/>
        </p:nvSpPr>
        <p:spPr>
          <a:xfrm>
            <a:off x="6910392" y="0"/>
            <a:ext cx="45719" cy="6858000"/>
          </a:xfrm>
          <a:prstGeom prst="rect">
            <a:avLst/>
          </a:prstGeom>
          <a:solidFill>
            <a:srgbClr val="452F16"/>
          </a:solidFill>
          <a:ln>
            <a:solidFill>
              <a:srgbClr val="452F16"/>
            </a:solidFill>
          </a:ln>
          <a:effectLst>
            <a:glow rad="101600">
              <a:srgbClr val="F7DF9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CEF5F2-81E3-42BD-30F6-5A570F4294F1}"/>
              </a:ext>
            </a:extLst>
          </p:cNvPr>
          <p:cNvSpPr/>
          <p:nvPr/>
        </p:nvSpPr>
        <p:spPr>
          <a:xfrm rot="5400000">
            <a:off x="2993266" y="-706523"/>
            <a:ext cx="90008" cy="5497176"/>
          </a:xfrm>
          <a:prstGeom prst="rect">
            <a:avLst/>
          </a:prstGeom>
          <a:solidFill>
            <a:srgbClr val="452F16"/>
          </a:solidFill>
          <a:ln>
            <a:solidFill>
              <a:srgbClr val="452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E2D35B-919E-7084-73CE-B887BE93C452}"/>
              </a:ext>
            </a:extLst>
          </p:cNvPr>
          <p:cNvSpPr/>
          <p:nvPr/>
        </p:nvSpPr>
        <p:spPr>
          <a:xfrm>
            <a:off x="2239" y="18529"/>
            <a:ext cx="12147652" cy="6794356"/>
          </a:xfrm>
          <a:prstGeom prst="rect">
            <a:avLst/>
          </a:prstGeom>
          <a:noFill/>
          <a:ln w="95250" cap="flat" cmpd="sng">
            <a:solidFill>
              <a:srgbClr val="453015"/>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224160"/>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46D0E1-9662-D1BE-C873-FE74E97EB343}"/>
              </a:ext>
            </a:extLst>
          </p:cNvPr>
          <p:cNvPicPr>
            <a:picLocks noChangeAspect="1"/>
          </p:cNvPicPr>
          <p:nvPr/>
        </p:nvPicPr>
        <p:blipFill>
          <a:blip r:embed="rId3"/>
          <a:stretch>
            <a:fillRect/>
          </a:stretch>
        </p:blipFill>
        <p:spPr>
          <a:xfrm>
            <a:off x="312820" y="191998"/>
            <a:ext cx="11636041" cy="6543675"/>
          </a:xfrm>
          <a:prstGeom prst="rect">
            <a:avLst/>
          </a:prstGeom>
        </p:spPr>
      </p:pic>
      <p:sp>
        <p:nvSpPr>
          <p:cNvPr id="5" name="Rectangle 4">
            <a:extLst>
              <a:ext uri="{FF2B5EF4-FFF2-40B4-BE49-F238E27FC236}">
                <a16:creationId xmlns:a16="http://schemas.microsoft.com/office/drawing/2014/main" id="{49C4F234-85A2-8CB7-B4C6-4CF6FE890830}"/>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FB928F6-5C49-EC25-80B9-67DDEC6697E8}"/>
              </a:ext>
            </a:extLst>
          </p:cNvPr>
          <p:cNvSpPr/>
          <p:nvPr/>
        </p:nvSpPr>
        <p:spPr>
          <a:xfrm>
            <a:off x="144129" y="171074"/>
            <a:ext cx="1465596" cy="6529763"/>
          </a:xfrm>
          <a:prstGeom prst="rect">
            <a:avLst/>
          </a:prstGeom>
          <a:solidFill>
            <a:srgbClr val="F5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5C9A6C-681A-2F0A-DF8D-8B01EDE98C4F}"/>
              </a:ext>
            </a:extLst>
          </p:cNvPr>
          <p:cNvSpPr/>
          <p:nvPr/>
        </p:nvSpPr>
        <p:spPr>
          <a:xfrm>
            <a:off x="10610846" y="171074"/>
            <a:ext cx="1427500" cy="6529763"/>
          </a:xfrm>
          <a:prstGeom prst="rect">
            <a:avLst/>
          </a:prstGeom>
          <a:solidFill>
            <a:srgbClr val="F5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5248C6-0EFF-54F9-1150-8C9DB5CFADF8}"/>
              </a:ext>
            </a:extLst>
          </p:cNvPr>
          <p:cNvSpPr/>
          <p:nvPr/>
        </p:nvSpPr>
        <p:spPr>
          <a:xfrm>
            <a:off x="1600204" y="171074"/>
            <a:ext cx="9026934" cy="162802"/>
          </a:xfrm>
          <a:prstGeom prst="rect">
            <a:avLst/>
          </a:prstGeom>
          <a:solidFill>
            <a:srgbClr val="F5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B0EBD1-1E5D-420A-E87C-DA3A76E0CB81}"/>
              </a:ext>
            </a:extLst>
          </p:cNvPr>
          <p:cNvSpPr/>
          <p:nvPr/>
        </p:nvSpPr>
        <p:spPr>
          <a:xfrm>
            <a:off x="1620258" y="6595185"/>
            <a:ext cx="9026934" cy="105652"/>
          </a:xfrm>
          <a:prstGeom prst="rect">
            <a:avLst/>
          </a:prstGeom>
          <a:solidFill>
            <a:srgbClr val="F5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715436"/>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ilding with a cross on top&#10;&#10;Description automatically generated with medium confidence">
            <a:extLst>
              <a:ext uri="{FF2B5EF4-FFF2-40B4-BE49-F238E27FC236}">
                <a16:creationId xmlns:a16="http://schemas.microsoft.com/office/drawing/2014/main" id="{863813FC-E334-AE74-5D64-A6CB338E439B}"/>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3859418" y="-84211"/>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D994D7-1B7D-A31F-30B3-0328712E3EE1}"/>
              </a:ext>
            </a:extLst>
          </p:cNvPr>
          <p:cNvSpPr>
            <a:spLocks noGrp="1"/>
          </p:cNvSpPr>
          <p:nvPr>
            <p:ph type="title"/>
          </p:nvPr>
        </p:nvSpPr>
        <p:spPr>
          <a:xfrm>
            <a:off x="132348" y="264766"/>
            <a:ext cx="3617616" cy="1112016"/>
          </a:xfrm>
        </p:spPr>
        <p:txBody>
          <a:bodyPr>
            <a:noAutofit/>
          </a:bodyPr>
          <a:lstStyle/>
          <a:p>
            <a:pPr algn="ctr"/>
            <a:r>
              <a:rPr lang="en-US" sz="6600" dirty="0">
                <a:solidFill>
                  <a:srgbClr val="02145E"/>
                </a:solidFill>
                <a:latin typeface="Sitka Banner Semibold" pitchFamily="2" charset="0"/>
              </a:rPr>
              <a:t>The Why</a:t>
            </a:r>
          </a:p>
        </p:txBody>
      </p:sp>
      <p:sp>
        <p:nvSpPr>
          <p:cNvPr id="3" name="Content Placeholder 2">
            <a:extLst>
              <a:ext uri="{FF2B5EF4-FFF2-40B4-BE49-F238E27FC236}">
                <a16:creationId xmlns:a16="http://schemas.microsoft.com/office/drawing/2014/main" id="{65F8C34B-DC91-C937-1B30-062D361DA503}"/>
              </a:ext>
            </a:extLst>
          </p:cNvPr>
          <p:cNvSpPr>
            <a:spLocks noGrp="1"/>
          </p:cNvSpPr>
          <p:nvPr>
            <p:ph idx="1"/>
          </p:nvPr>
        </p:nvSpPr>
        <p:spPr>
          <a:xfrm>
            <a:off x="280310" y="1598784"/>
            <a:ext cx="6573338" cy="5362730"/>
          </a:xfrm>
        </p:spPr>
        <p:txBody>
          <a:bodyPr>
            <a:normAutofit/>
          </a:bodyPr>
          <a:lstStyle/>
          <a:p>
            <a:pPr>
              <a:buFont typeface="Wingdings" panose="05000000000000000000" pitchFamily="2" charset="2"/>
              <a:buChar char="Ø"/>
            </a:pPr>
            <a:r>
              <a:rPr lang="en-US" dirty="0">
                <a:ea typeface="Tahoma" panose="020B0604030504040204" pitchFamily="34" charset="0"/>
                <a:cs typeface="Tahoma" panose="020B0604030504040204" pitchFamily="34" charset="0"/>
              </a:rPr>
              <a:t>Governed by the </a:t>
            </a:r>
            <a:r>
              <a:rPr lang="en-US" dirty="0">
                <a:solidFill>
                  <a:srgbClr val="0563C1"/>
                </a:solidFill>
                <a:effectLst>
                  <a:outerShdw blurRad="50800" dist="38100" dir="2700000" algn="tl" rotWithShape="0">
                    <a:schemeClr val="tx1">
                      <a:alpha val="40000"/>
                    </a:schemeClr>
                  </a:outerShdw>
                </a:effectLst>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U.S. GAO Green Book </a:t>
            </a:r>
            <a:endParaRPr lang="en-US" dirty="0">
              <a:solidFill>
                <a:srgbClr val="0563C1"/>
              </a:solidFill>
              <a:effectLst>
                <a:outerShdw blurRad="50800" dist="38100" dir="2700000" algn="tl" rotWithShape="0">
                  <a:schemeClr val="tx1">
                    <a:alpha val="40000"/>
                  </a:schemeClr>
                </a:outerShdw>
              </a:effectLst>
              <a:ea typeface="Tahoma" panose="020B0604030504040204" pitchFamily="34" charset="0"/>
              <a:cs typeface="Tahoma" panose="020B0604030504040204" pitchFamily="34" charset="0"/>
            </a:endParaRPr>
          </a:p>
          <a:p>
            <a:pPr marL="860425" lvl="1" indent="-342900"/>
            <a:r>
              <a:rPr lang="en-US" dirty="0">
                <a:ea typeface="Tahoma" panose="020B0604030504040204" pitchFamily="34" charset="0"/>
                <a:cs typeface="Tahoma" panose="020B0604030504040204" pitchFamily="34" charset="0"/>
              </a:rPr>
              <a:t>Improves performance</a:t>
            </a:r>
          </a:p>
          <a:p>
            <a:pPr marL="860425" lvl="1" indent="-342900"/>
            <a:r>
              <a:rPr lang="en-US" dirty="0">
                <a:ea typeface="Tahoma" panose="020B0604030504040204" pitchFamily="34" charset="0"/>
                <a:cs typeface="Tahoma" panose="020B0604030504040204" pitchFamily="34" charset="0"/>
              </a:rPr>
              <a:t>Ensures transparency</a:t>
            </a:r>
          </a:p>
          <a:p>
            <a:pPr marL="860425" lvl="1" indent="-342900"/>
            <a:r>
              <a:rPr lang="en-US" dirty="0">
                <a:ea typeface="Tahoma" panose="020B0604030504040204" pitchFamily="34" charset="0"/>
                <a:cs typeface="Tahoma" panose="020B0604030504040204" pitchFamily="34" charset="0"/>
              </a:rPr>
              <a:t>Saves money</a:t>
            </a:r>
          </a:p>
          <a:p>
            <a:pPr>
              <a:buFont typeface="Wingdings" panose="05000000000000000000" pitchFamily="2" charset="2"/>
              <a:buChar char="Ø"/>
            </a:pPr>
            <a:r>
              <a:rPr lang="en-US" dirty="0">
                <a:ea typeface="Tahoma" panose="020B0604030504040204" pitchFamily="34" charset="0"/>
                <a:cs typeface="Tahoma" panose="020B0604030504040204" pitchFamily="34" charset="0"/>
              </a:rPr>
              <a:t>In cooperation with </a:t>
            </a:r>
            <a:r>
              <a:rPr lang="en-US" dirty="0">
                <a:solidFill>
                  <a:srgbClr val="0563C1"/>
                </a:solidFill>
                <a:effectLst>
                  <a:outerShdw blurRad="50800" dist="38100" dir="2700000" algn="tl" rotWithShape="0">
                    <a:schemeClr val="tx1">
                      <a:alpha val="40000"/>
                    </a:schemeClr>
                  </a:outerShdw>
                </a:effectLst>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COSO</a:t>
            </a:r>
            <a:endParaRPr lang="en-US" dirty="0">
              <a:solidFill>
                <a:srgbClr val="0563C1"/>
              </a:solidFill>
              <a:effectLst>
                <a:outerShdw blurRad="50800" dist="38100" dir="2700000" algn="tl" rotWithShape="0">
                  <a:schemeClr val="tx1">
                    <a:alpha val="40000"/>
                  </a:schemeClr>
                </a:outerShdw>
              </a:effectLst>
              <a:ea typeface="Tahoma" panose="020B0604030504040204" pitchFamily="34" charset="0"/>
              <a:cs typeface="Tahoma" panose="020B0604030504040204" pitchFamily="34" charset="0"/>
            </a:endParaRPr>
          </a:p>
          <a:p>
            <a:pPr lvl="1"/>
            <a:r>
              <a:rPr lang="en-US" dirty="0">
                <a:ea typeface="Tahoma" panose="020B0604030504040204" pitchFamily="34" charset="0"/>
                <a:cs typeface="Tahoma" panose="020B0604030504040204" pitchFamily="34" charset="0"/>
              </a:rPr>
              <a:t>Guidance on Prevention of </a:t>
            </a:r>
            <a:br>
              <a:rPr lang="en-US" dirty="0">
                <a:ea typeface="Tahoma" panose="020B0604030504040204" pitchFamily="34" charset="0"/>
                <a:cs typeface="Tahoma" panose="020B0604030504040204" pitchFamily="34" charset="0"/>
              </a:rPr>
            </a:br>
            <a:r>
              <a:rPr lang="en-US" dirty="0">
                <a:ea typeface="Tahoma" panose="020B0604030504040204" pitchFamily="34" charset="0"/>
                <a:cs typeface="Tahoma" panose="020B0604030504040204" pitchFamily="34" charset="0"/>
              </a:rPr>
              <a:t>Fraud or Abuse of Public Trust</a:t>
            </a:r>
            <a:br>
              <a:rPr lang="en-US" dirty="0">
                <a:ea typeface="Tahoma" panose="020B0604030504040204" pitchFamily="34" charset="0"/>
                <a:cs typeface="Tahoma" panose="020B0604030504040204" pitchFamily="34" charset="0"/>
              </a:rPr>
            </a:br>
            <a:r>
              <a:rPr lang="en-US" dirty="0">
                <a:latin typeface="Calibri" panose="020F0502020204030204" pitchFamily="34" charset="0"/>
              </a:rPr>
              <a:t>&amp;</a:t>
            </a:r>
            <a:r>
              <a:rPr lang="en-US" dirty="0">
                <a:ea typeface="Tahoma" panose="020B0604030504040204" pitchFamily="34" charset="0"/>
                <a:cs typeface="Tahoma" panose="020B0604030504040204" pitchFamily="34" charset="0"/>
              </a:rPr>
              <a:t> works with federal agencies</a:t>
            </a:r>
            <a:endParaRPr lang="en-US" baseline="30000" dirty="0">
              <a:ea typeface="Tahoma" panose="020B0604030504040204" pitchFamily="34" charset="0"/>
              <a:cs typeface="Tahoma" panose="020B0604030504040204" pitchFamily="34" charset="0"/>
            </a:endParaRPr>
          </a:p>
          <a:p>
            <a:pPr lvl="1"/>
            <a:r>
              <a:rPr lang="en-US" dirty="0">
                <a:ea typeface="Tahoma" panose="020B0604030504040204" pitchFamily="34" charset="0"/>
                <a:cs typeface="Tahoma" panose="020B0604030504040204" pitchFamily="34" charset="0"/>
              </a:rPr>
              <a:t>Five Accounting/Auditing </a:t>
            </a:r>
            <a:r>
              <a:rPr lang="en-US" dirty="0">
                <a:solidFill>
                  <a:schemeClr val="bg1">
                    <a:lumMod val="95000"/>
                  </a:schemeClr>
                </a:solidFill>
                <a:effectLst>
                  <a:outerShdw blurRad="50800" dist="38100" dir="2700000" algn="tl" rotWithShape="0">
                    <a:schemeClr val="tx1">
                      <a:alpha val="40000"/>
                    </a:schemeClr>
                  </a:outerShdw>
                </a:effectLst>
                <a:ea typeface="Tahoma" panose="020B0604030504040204" pitchFamily="34" charset="0"/>
                <a:cs typeface="Tahoma" panose="020B0604030504040204" pitchFamily="34" charset="0"/>
              </a:rPr>
              <a:t>Organizations</a:t>
            </a:r>
            <a:endParaRPr lang="en-US" dirty="0">
              <a:solidFill>
                <a:srgbClr val="0563C1"/>
              </a:solidFill>
              <a:effectLst>
                <a:outerShdw blurRad="50800" dist="38100" dir="2700000" algn="tl" rotWithShape="0">
                  <a:schemeClr val="tx1">
                    <a:alpha val="40000"/>
                  </a:schemeClr>
                </a:outerShdw>
              </a:effectLst>
              <a:hlinkClick r:id="rId6">
                <a:extLst>
                  <a:ext uri="{A12FA001-AC4F-418D-AE19-62706E023703}">
                    <ahyp:hlinkClr xmlns:ahyp="http://schemas.microsoft.com/office/drawing/2018/hyperlinkcolor" val="tx"/>
                  </a:ext>
                </a:extLst>
              </a:hlinkClick>
            </a:endParaRPr>
          </a:p>
          <a:p>
            <a:pPr marL="858838">
              <a:buFont typeface="Wingdings" panose="05000000000000000000" pitchFamily="2" charset="2"/>
              <a:buChar char="Ø"/>
            </a:pPr>
            <a:r>
              <a:rPr lang="en-US" dirty="0">
                <a:solidFill>
                  <a:srgbClr val="0563C1"/>
                </a:solidFill>
                <a:effectLst>
                  <a:glow rad="12700">
                    <a:schemeClr val="tx1"/>
                  </a:glow>
                  <a:outerShdw blurRad="50800" dist="38100" dir="2700000" algn="tl" rotWithShape="0">
                    <a:schemeClr val="tx1">
                      <a:alpha val="40000"/>
                    </a:schemeClr>
                  </a:outerShdw>
                </a:effectLst>
                <a:hlinkClick r:id="rId6"/>
              </a:rPr>
              <a:t>Internal Controls Video</a:t>
            </a:r>
            <a:endParaRPr lang="en-US" baseline="30000" dirty="0">
              <a:effectLst>
                <a:glow rad="12700">
                  <a:schemeClr val="tx1"/>
                </a:glow>
                <a:outerShdw blurRad="50800" dist="38100" dir="2700000" algn="tl" rotWithShape="0">
                  <a:schemeClr val="tx1">
                    <a:alpha val="40000"/>
                  </a:schemeClr>
                </a:outerShdw>
              </a:effectLst>
            </a:endParaRPr>
          </a:p>
        </p:txBody>
      </p:sp>
      <p:sp>
        <p:nvSpPr>
          <p:cNvPr id="6" name="TextBox 5">
            <a:extLst>
              <a:ext uri="{FF2B5EF4-FFF2-40B4-BE49-F238E27FC236}">
                <a16:creationId xmlns:a16="http://schemas.microsoft.com/office/drawing/2014/main" id="{BFA7CBB5-9717-BBCC-9536-F2BDB31002FC}"/>
              </a:ext>
            </a:extLst>
          </p:cNvPr>
          <p:cNvSpPr txBox="1"/>
          <p:nvPr/>
        </p:nvSpPr>
        <p:spPr>
          <a:xfrm>
            <a:off x="4163899" y="4742374"/>
            <a:ext cx="2105519" cy="461665"/>
          </a:xfrm>
          <a:prstGeom prst="rect">
            <a:avLst/>
          </a:prstGeom>
          <a:noFill/>
        </p:spPr>
        <p:txBody>
          <a:bodyPr wrap="square" rtlCol="0">
            <a:spAutoFit/>
          </a:bodyPr>
          <a:lstStyle/>
          <a:p>
            <a:r>
              <a:rPr lang="en-US" sz="2400" dirty="0">
                <a:effectLst>
                  <a:outerShdw blurRad="50800" dist="38100" dir="2700000" algn="tl" rotWithShape="0">
                    <a:schemeClr val="tx1">
                      <a:alpha val="40000"/>
                    </a:schemeClr>
                  </a:outerShdw>
                </a:effectLst>
                <a:ea typeface="Tahoma" panose="020B0604030504040204" pitchFamily="34" charset="0"/>
                <a:cs typeface="Tahoma" panose="020B0604030504040204" pitchFamily="34" charset="0"/>
              </a:rPr>
              <a:t>Organizations</a:t>
            </a:r>
            <a:endParaRPr lang="en-US" sz="2400" baseline="30000" dirty="0"/>
          </a:p>
        </p:txBody>
      </p:sp>
      <p:sp>
        <p:nvSpPr>
          <p:cNvPr id="10" name="Rectangle 9">
            <a:extLst>
              <a:ext uri="{FF2B5EF4-FFF2-40B4-BE49-F238E27FC236}">
                <a16:creationId xmlns:a16="http://schemas.microsoft.com/office/drawing/2014/main" id="{3CA5ED11-5E36-DE5D-A524-030C1BFBA132}"/>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6D9137F-BD8D-377D-C302-87BAFADDCE1B}"/>
              </a:ext>
            </a:extLst>
          </p:cNvPr>
          <p:cNvCxnSpPr>
            <a:cxnSpLocks/>
          </p:cNvCxnSpPr>
          <p:nvPr/>
        </p:nvCxnSpPr>
        <p:spPr>
          <a:xfrm>
            <a:off x="565294" y="1140411"/>
            <a:ext cx="2464233" cy="0"/>
          </a:xfrm>
          <a:prstGeom prst="line">
            <a:avLst/>
          </a:prstGeom>
          <a:ln w="44450">
            <a:solidFill>
              <a:srgbClr val="02145E"/>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2F6F5ABE-4CDE-D41A-F0F9-4961FC9C50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7857" y="224108"/>
            <a:ext cx="1599380" cy="761028"/>
          </a:xfrm>
          <a:prstGeom prst="rect">
            <a:avLst/>
          </a:prstGeom>
        </p:spPr>
      </p:pic>
      <p:sp>
        <p:nvSpPr>
          <p:cNvPr id="11" name="Right Triangle 10">
            <a:extLst>
              <a:ext uri="{FF2B5EF4-FFF2-40B4-BE49-F238E27FC236}">
                <a16:creationId xmlns:a16="http://schemas.microsoft.com/office/drawing/2014/main" id="{CC0C3A0A-8DDD-B52D-BFF6-DBEC2FFC0134}"/>
              </a:ext>
            </a:extLst>
          </p:cNvPr>
          <p:cNvSpPr/>
          <p:nvPr/>
        </p:nvSpPr>
        <p:spPr>
          <a:xfrm>
            <a:off x="159834" y="4997233"/>
            <a:ext cx="1668966" cy="1698489"/>
          </a:xfrm>
          <a:prstGeom prst="rtTriangle">
            <a:avLst/>
          </a:prstGeom>
          <a:solidFill>
            <a:srgbClr val="0214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09BA634-527A-34CA-88D5-500758DAC065}"/>
              </a:ext>
            </a:extLst>
          </p:cNvPr>
          <p:cNvSpPr txBox="1"/>
          <p:nvPr/>
        </p:nvSpPr>
        <p:spPr>
          <a:xfrm>
            <a:off x="280310" y="5755188"/>
            <a:ext cx="714007" cy="830997"/>
          </a:xfrm>
          <a:prstGeom prst="rect">
            <a:avLst/>
          </a:prstGeom>
          <a:noFill/>
        </p:spPr>
        <p:txBody>
          <a:bodyPr wrap="square">
            <a:spAutoFit/>
          </a:bodyPr>
          <a:lstStyle/>
          <a:p>
            <a:r>
              <a:rPr lang="en-US" sz="4800" dirty="0">
                <a:solidFill>
                  <a:srgbClr val="FAEFDC"/>
                </a:solidFill>
                <a:effectLst>
                  <a:glow rad="38100">
                    <a:srgbClr val="A88214"/>
                  </a:glow>
                  <a:outerShdw blurRad="38100" dist="38100" dir="2700000" algn="tl">
                    <a:srgbClr val="000000">
                      <a:alpha val="43137"/>
                    </a:srgbClr>
                  </a:outerShdw>
                </a:effectLst>
                <a:latin typeface="Sitka Banner" panose="02000505000000020004" pitchFamily="2" charset="0"/>
                <a:ea typeface="Yu Gothic UI" panose="020B0500000000000000" pitchFamily="34" charset="-128"/>
                <a:cs typeface="Vrinda" panose="020B0502040204020203" pitchFamily="34" charset="0"/>
              </a:rPr>
              <a:t>IC</a:t>
            </a:r>
            <a:endParaRPr lang="en-US" sz="8800" dirty="0">
              <a:solidFill>
                <a:srgbClr val="FAEFDC"/>
              </a:solidFill>
            </a:endParaRPr>
          </a:p>
        </p:txBody>
      </p:sp>
    </p:spTree>
    <p:extLst>
      <p:ext uri="{BB962C8B-B14F-4D97-AF65-F5344CB8AC3E}">
        <p14:creationId xmlns:p14="http://schemas.microsoft.com/office/powerpoint/2010/main" val="26671329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25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25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25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25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25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25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25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F129051-E567-8A3C-4D21-892794422F9F}"/>
              </a:ext>
            </a:extLst>
          </p:cNvPr>
          <p:cNvSpPr/>
          <p:nvPr/>
        </p:nvSpPr>
        <p:spPr>
          <a:xfrm>
            <a:off x="8782493" y="712381"/>
            <a:ext cx="2286000" cy="1765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83" name="Picture 282" descr="Macro shot of yellow sunflower">
            <a:extLst>
              <a:ext uri="{FF2B5EF4-FFF2-40B4-BE49-F238E27FC236}">
                <a16:creationId xmlns:a16="http://schemas.microsoft.com/office/drawing/2014/main" id="{008D7A2C-64FE-5310-A99A-F7AF985AD5E7}"/>
              </a:ext>
            </a:extLst>
          </p:cNvPr>
          <p:cNvPicPr>
            <a:picLocks/>
          </p:cNvPicPr>
          <p:nvPr/>
        </p:nvPicPr>
        <p:blipFill>
          <a:blip r:embed="rId3">
            <a:alphaModFix amt="12000"/>
            <a:extLst>
              <a:ext uri="{28A0092B-C50C-407E-A947-70E740481C1C}">
                <a14:useLocalDpi xmlns:a14="http://schemas.microsoft.com/office/drawing/2010/main" val="0"/>
              </a:ext>
            </a:extLst>
          </a:blip>
          <a:stretch>
            <a:fillRect/>
          </a:stretch>
        </p:blipFill>
        <p:spPr>
          <a:xfrm rot="17571636">
            <a:off x="2689274" y="-774267"/>
            <a:ext cx="12724096" cy="8482730"/>
          </a:xfrm>
          <a:prstGeom prst="rect">
            <a:avLst/>
          </a:prstGeom>
        </p:spPr>
      </p:pic>
      <p:sp>
        <p:nvSpPr>
          <p:cNvPr id="39" name="TextBox 38">
            <a:extLst>
              <a:ext uri="{FF2B5EF4-FFF2-40B4-BE49-F238E27FC236}">
                <a16:creationId xmlns:a16="http://schemas.microsoft.com/office/drawing/2014/main" id="{D283E28E-C69C-1E57-C214-D38444F9A706}"/>
              </a:ext>
            </a:extLst>
          </p:cNvPr>
          <p:cNvSpPr txBox="1"/>
          <p:nvPr/>
        </p:nvSpPr>
        <p:spPr>
          <a:xfrm>
            <a:off x="5762846" y="274252"/>
            <a:ext cx="6039293" cy="2123658"/>
          </a:xfrm>
          <a:prstGeom prst="rect">
            <a:avLst/>
          </a:prstGeom>
          <a:noFill/>
        </p:spPr>
        <p:txBody>
          <a:bodyPr wrap="square" rtlCol="0">
            <a:spAutoFit/>
          </a:bodyPr>
          <a:lstStyle/>
          <a:p>
            <a:pPr algn="r"/>
            <a:r>
              <a:rPr lang="en-US" sz="6600" dirty="0">
                <a:solidFill>
                  <a:srgbClr val="02145E"/>
                </a:solidFill>
                <a:latin typeface="Sitka Banner Semibold" pitchFamily="2" charset="0"/>
              </a:rPr>
              <a:t>Internal Control Overview</a:t>
            </a:r>
            <a:endParaRPr lang="en-US" sz="6600" dirty="0"/>
          </a:p>
        </p:txBody>
      </p:sp>
      <p:pic>
        <p:nvPicPr>
          <p:cNvPr id="131" name="Picture 130" descr="A building with a cross on top&#10;&#10;Description automatically generated with medium confidence">
            <a:extLst>
              <a:ext uri="{FF2B5EF4-FFF2-40B4-BE49-F238E27FC236}">
                <a16:creationId xmlns:a16="http://schemas.microsoft.com/office/drawing/2014/main" id="{B4BD49BD-9453-738E-41F7-AA34AC9A7263}"/>
              </a:ext>
            </a:extLst>
          </p:cNvPr>
          <p:cNvPicPr>
            <a:picLocks noChangeAspect="1"/>
          </p:cNvPicPr>
          <p:nvPr/>
        </p:nvPicPr>
        <p:blipFill rotWithShape="1">
          <a:blip r:embed="rId4">
            <a:extLst>
              <a:ext uri="{28A0092B-C50C-407E-A947-70E740481C1C}">
                <a14:useLocalDpi xmlns:a14="http://schemas.microsoft.com/office/drawing/2010/main" val="0"/>
              </a:ext>
            </a:extLst>
          </a:blip>
          <a:srcRect l="335" r="9409" b="-1"/>
          <a:stretch/>
        </p:blipFill>
        <p:spPr>
          <a:xfrm>
            <a:off x="-2150310" y="38103"/>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41" name="TextBox 40">
            <a:extLst>
              <a:ext uri="{FF2B5EF4-FFF2-40B4-BE49-F238E27FC236}">
                <a16:creationId xmlns:a16="http://schemas.microsoft.com/office/drawing/2014/main" id="{0F390942-D4EF-FDF7-2E3E-44CC0CDE0A0F}"/>
              </a:ext>
            </a:extLst>
          </p:cNvPr>
          <p:cNvSpPr txBox="1"/>
          <p:nvPr/>
        </p:nvSpPr>
        <p:spPr>
          <a:xfrm>
            <a:off x="187676" y="804303"/>
            <a:ext cx="5941441" cy="2369880"/>
          </a:xfrm>
          <a:prstGeom prst="rect">
            <a:avLst/>
          </a:prstGeom>
          <a:noFill/>
        </p:spPr>
        <p:txBody>
          <a:bodyPr wrap="square" rtlCol="0">
            <a:spAutoFit/>
          </a:bodyPr>
          <a:lstStyle/>
          <a:p>
            <a:pPr algn="r"/>
            <a:r>
              <a:rPr lang="en-US" sz="2400" b="0" i="0" dirty="0">
                <a:solidFill>
                  <a:srgbClr val="02145E"/>
                </a:solidFill>
                <a:effectLst/>
                <a:latin typeface="Calibri" panose="020F0502020204030204" pitchFamily="34" charset="0"/>
              </a:rPr>
              <a:t>	     is a process integrating the activities, plans, attitudes, policies, </a:t>
            </a:r>
            <a:r>
              <a:rPr lang="en-US" sz="2400" dirty="0">
                <a:solidFill>
                  <a:srgbClr val="042096"/>
                </a:solidFill>
                <a:latin typeface="Calibri" panose="020F0502020204030204" pitchFamily="34" charset="0"/>
              </a:rPr>
              <a:t>&amp;</a:t>
            </a:r>
            <a:r>
              <a:rPr lang="en-US" sz="2400" b="0" i="0" dirty="0">
                <a:solidFill>
                  <a:srgbClr val="02145E"/>
                </a:solidFill>
                <a:effectLst/>
                <a:latin typeface="Calibri" panose="020F0502020204030204" pitchFamily="34" charset="0"/>
              </a:rPr>
              <a:t> efforts of the people of a department working together to provide reasonable assurance that the department will achieve its objectives in the following categories:</a:t>
            </a:r>
            <a:endParaRPr lang="en-US" sz="2400" dirty="0">
              <a:solidFill>
                <a:srgbClr val="02145E"/>
              </a:solidFill>
            </a:endParaRPr>
          </a:p>
        </p:txBody>
      </p:sp>
      <p:sp>
        <p:nvSpPr>
          <p:cNvPr id="46" name="TextBox 45">
            <a:extLst>
              <a:ext uri="{FF2B5EF4-FFF2-40B4-BE49-F238E27FC236}">
                <a16:creationId xmlns:a16="http://schemas.microsoft.com/office/drawing/2014/main" id="{E0AFF0A8-6284-8398-7691-52AB5E8D34B4}"/>
              </a:ext>
            </a:extLst>
          </p:cNvPr>
          <p:cNvSpPr txBox="1"/>
          <p:nvPr/>
        </p:nvSpPr>
        <p:spPr>
          <a:xfrm>
            <a:off x="7266614" y="3284264"/>
            <a:ext cx="4181977" cy="1200329"/>
          </a:xfrm>
          <a:prstGeom prst="rect">
            <a:avLst/>
          </a:prstGeom>
          <a:noFill/>
        </p:spPr>
        <p:txBody>
          <a:bodyPr wrap="square" rtlCol="0">
            <a:spAutoFit/>
          </a:bodyPr>
          <a:lstStyle/>
          <a:p>
            <a:pPr algn="ctr"/>
            <a:r>
              <a:rPr lang="en-US" sz="1800" b="0" i="0" dirty="0">
                <a:solidFill>
                  <a:srgbClr val="000000"/>
                </a:solidFill>
                <a:effectLst/>
                <a:latin typeface="Calibri" panose="020F0502020204030204" pitchFamily="34" charset="0"/>
              </a:rPr>
              <a:t>Effectiveness </a:t>
            </a:r>
            <a:r>
              <a:rPr lang="en-US" dirty="0">
                <a:latin typeface="Calibri" panose="020F0502020204030204" pitchFamily="34" charset="0"/>
              </a:rPr>
              <a:t>&amp;</a:t>
            </a:r>
            <a:r>
              <a:rPr lang="en-US" sz="1800" b="0" i="0" dirty="0">
                <a:solidFill>
                  <a:srgbClr val="000000"/>
                </a:solidFill>
                <a:effectLst/>
                <a:latin typeface="Calibri" panose="020F0502020204030204" pitchFamily="34" charset="0"/>
              </a:rPr>
              <a:t> efficiency of operations, including operational </a:t>
            </a:r>
            <a:r>
              <a:rPr lang="en-US" dirty="0">
                <a:latin typeface="Calibri" panose="020F0502020204030204" pitchFamily="34" charset="0"/>
              </a:rPr>
              <a:t>&amp;</a:t>
            </a:r>
            <a:r>
              <a:rPr lang="en-US" sz="1800" b="0" i="0" dirty="0">
                <a:solidFill>
                  <a:srgbClr val="000000"/>
                </a:solidFill>
                <a:effectLst/>
                <a:latin typeface="Calibri" panose="020F0502020204030204" pitchFamily="34" charset="0"/>
              </a:rPr>
              <a:t> financial performance goals, </a:t>
            </a:r>
            <a:r>
              <a:rPr lang="en-US" dirty="0">
                <a:latin typeface="Calibri" panose="020F0502020204030204" pitchFamily="34" charset="0"/>
              </a:rPr>
              <a:t>&amp;</a:t>
            </a:r>
            <a:r>
              <a:rPr lang="en-US" sz="1800" b="0" i="0" dirty="0">
                <a:solidFill>
                  <a:srgbClr val="000000"/>
                </a:solidFill>
                <a:effectLst/>
                <a:latin typeface="Calibri" panose="020F0502020204030204" pitchFamily="34" charset="0"/>
              </a:rPr>
              <a:t> safeguarding assets against loss</a:t>
            </a:r>
            <a:endParaRPr lang="en-US" dirty="0"/>
          </a:p>
        </p:txBody>
      </p:sp>
      <p:sp>
        <p:nvSpPr>
          <p:cNvPr id="49" name="TextBox 48">
            <a:extLst>
              <a:ext uri="{FF2B5EF4-FFF2-40B4-BE49-F238E27FC236}">
                <a16:creationId xmlns:a16="http://schemas.microsoft.com/office/drawing/2014/main" id="{02419D07-A0ED-610C-A54F-4E869ED1645B}"/>
              </a:ext>
            </a:extLst>
          </p:cNvPr>
          <p:cNvSpPr txBox="1"/>
          <p:nvPr/>
        </p:nvSpPr>
        <p:spPr>
          <a:xfrm>
            <a:off x="8597854" y="2706619"/>
            <a:ext cx="1603976" cy="461665"/>
          </a:xfrm>
          <a:prstGeom prst="rect">
            <a:avLst/>
          </a:prstGeom>
          <a:noFill/>
          <a:ln w="28575">
            <a:solidFill>
              <a:srgbClr val="02145E"/>
            </a:solidFill>
          </a:ln>
        </p:spPr>
        <p:txBody>
          <a:bodyPr wrap="square" rtlCol="0">
            <a:spAutoFit/>
          </a:bodyPr>
          <a:lstStyle>
            <a:defPPr>
              <a:defRPr lang="en-US"/>
            </a:defPPr>
            <a:lvl1pPr>
              <a:defRPr sz="2400" b="1" i="0">
                <a:solidFill>
                  <a:srgbClr val="02145E"/>
                </a:solidFill>
                <a:effectLst/>
                <a:latin typeface="Sitka Banner" panose="02000505000000020004" pitchFamily="2" charset="0"/>
              </a:defRPr>
            </a:lvl1pPr>
          </a:lstStyle>
          <a:p>
            <a:r>
              <a:rPr lang="en-US" dirty="0"/>
              <a:t>Operations</a:t>
            </a:r>
          </a:p>
        </p:txBody>
      </p:sp>
      <p:sp>
        <p:nvSpPr>
          <p:cNvPr id="61" name="TextBox 60">
            <a:extLst>
              <a:ext uri="{FF2B5EF4-FFF2-40B4-BE49-F238E27FC236}">
                <a16:creationId xmlns:a16="http://schemas.microsoft.com/office/drawing/2014/main" id="{E944C3E6-04D1-6C8A-8D53-F7A95CDE009D}"/>
              </a:ext>
            </a:extLst>
          </p:cNvPr>
          <p:cNvSpPr txBox="1"/>
          <p:nvPr/>
        </p:nvSpPr>
        <p:spPr>
          <a:xfrm>
            <a:off x="8891183" y="5540071"/>
            <a:ext cx="2913683" cy="923330"/>
          </a:xfrm>
          <a:prstGeom prst="rect">
            <a:avLst/>
          </a:prstGeom>
          <a:noFill/>
        </p:spPr>
        <p:txBody>
          <a:bodyPr wrap="square" rtlCol="0">
            <a:spAutoFit/>
          </a:bodyPr>
          <a:lstStyle/>
          <a:p>
            <a:pPr algn="ctr"/>
            <a:r>
              <a:rPr lang="en-US" sz="1800" b="0" i="0" dirty="0">
                <a:solidFill>
                  <a:srgbClr val="000000"/>
                </a:solidFill>
                <a:effectLst/>
                <a:latin typeface="Calibri" panose="020F0502020204030204" pitchFamily="34" charset="0"/>
              </a:rPr>
              <a:t>Reliable </a:t>
            </a:r>
            <a:r>
              <a:rPr lang="en-US" dirty="0">
                <a:latin typeface="Calibri" panose="020F0502020204030204" pitchFamily="34" charset="0"/>
              </a:rPr>
              <a:t>&amp;</a:t>
            </a:r>
            <a:r>
              <a:rPr lang="en-US" sz="1800" b="0" i="0" dirty="0">
                <a:solidFill>
                  <a:srgbClr val="000000"/>
                </a:solidFill>
                <a:effectLst/>
                <a:latin typeface="Calibri" panose="020F0502020204030204" pitchFamily="34" charset="0"/>
              </a:rPr>
              <a:t> timely internal </a:t>
            </a:r>
            <a:r>
              <a:rPr lang="en-US" dirty="0">
                <a:latin typeface="Calibri" panose="020F0502020204030204" pitchFamily="34" charset="0"/>
              </a:rPr>
              <a:t>&amp;</a:t>
            </a:r>
            <a:r>
              <a:rPr lang="en-US" sz="1800" b="0" i="0" dirty="0">
                <a:solidFill>
                  <a:srgbClr val="000000"/>
                </a:solidFill>
                <a:effectLst/>
                <a:latin typeface="Calibri" panose="020F0502020204030204" pitchFamily="34" charset="0"/>
              </a:rPr>
              <a:t> external financial </a:t>
            </a:r>
            <a:r>
              <a:rPr lang="en-US" dirty="0">
                <a:latin typeface="Calibri" panose="020F0502020204030204" pitchFamily="34" charset="0"/>
              </a:rPr>
              <a:t>&amp;</a:t>
            </a:r>
            <a:r>
              <a:rPr lang="en-US" sz="1800" b="0" i="0" dirty="0">
                <a:solidFill>
                  <a:srgbClr val="000000"/>
                </a:solidFill>
                <a:effectLst/>
                <a:latin typeface="Calibri" panose="020F0502020204030204" pitchFamily="34" charset="0"/>
              </a:rPr>
              <a:t> non-financial reporting</a:t>
            </a:r>
            <a:endParaRPr lang="en-US" dirty="0"/>
          </a:p>
        </p:txBody>
      </p:sp>
      <p:sp>
        <p:nvSpPr>
          <p:cNvPr id="62" name="TextBox 61">
            <a:extLst>
              <a:ext uri="{FF2B5EF4-FFF2-40B4-BE49-F238E27FC236}">
                <a16:creationId xmlns:a16="http://schemas.microsoft.com/office/drawing/2014/main" id="{3112412E-5957-B5E7-9DEF-5AA0B6136B2F}"/>
              </a:ext>
            </a:extLst>
          </p:cNvPr>
          <p:cNvSpPr txBox="1"/>
          <p:nvPr/>
        </p:nvSpPr>
        <p:spPr>
          <a:xfrm>
            <a:off x="9614551" y="4938695"/>
            <a:ext cx="1478755" cy="461665"/>
          </a:xfrm>
          <a:prstGeom prst="rect">
            <a:avLst/>
          </a:prstGeom>
          <a:noFill/>
          <a:ln w="28575">
            <a:solidFill>
              <a:srgbClr val="02145E"/>
            </a:solidFill>
          </a:ln>
        </p:spPr>
        <p:txBody>
          <a:bodyPr wrap="square" rtlCol="0">
            <a:spAutoFit/>
          </a:bodyPr>
          <a:lstStyle>
            <a:defPPr>
              <a:defRPr lang="en-US"/>
            </a:defPPr>
            <a:lvl1pPr>
              <a:defRPr sz="2400" b="1" i="0">
                <a:solidFill>
                  <a:srgbClr val="02145E"/>
                </a:solidFill>
                <a:effectLst/>
                <a:latin typeface="Sitka Banner" panose="02000505000000020004" pitchFamily="2" charset="0"/>
              </a:defRPr>
            </a:lvl1pPr>
          </a:lstStyle>
          <a:p>
            <a:r>
              <a:rPr lang="en-US" dirty="0"/>
              <a:t>Reporting</a:t>
            </a:r>
          </a:p>
        </p:txBody>
      </p:sp>
      <p:sp>
        <p:nvSpPr>
          <p:cNvPr id="63" name="TextBox 62">
            <a:extLst>
              <a:ext uri="{FF2B5EF4-FFF2-40B4-BE49-F238E27FC236}">
                <a16:creationId xmlns:a16="http://schemas.microsoft.com/office/drawing/2014/main" id="{0C0D9FAE-C340-CF35-218F-85E8E4051631}"/>
              </a:ext>
            </a:extLst>
          </p:cNvPr>
          <p:cNvSpPr txBox="1"/>
          <p:nvPr/>
        </p:nvSpPr>
        <p:spPr>
          <a:xfrm>
            <a:off x="4311029" y="5193375"/>
            <a:ext cx="2690114" cy="646331"/>
          </a:xfrm>
          <a:prstGeom prst="rect">
            <a:avLst/>
          </a:prstGeom>
          <a:noFill/>
        </p:spPr>
        <p:txBody>
          <a:bodyPr wrap="square" rtlCol="0">
            <a:spAutoFit/>
          </a:bodyPr>
          <a:lstStyle/>
          <a:p>
            <a:pPr algn="ctr"/>
            <a:r>
              <a:rPr lang="en-US" sz="1800" b="0" i="0" dirty="0">
                <a:solidFill>
                  <a:srgbClr val="000000"/>
                </a:solidFill>
                <a:effectLst/>
                <a:latin typeface="Calibri" panose="020F0502020204030204" pitchFamily="34" charset="0"/>
              </a:rPr>
              <a:t>Adherence to applicable laws </a:t>
            </a:r>
            <a:r>
              <a:rPr lang="en-US" dirty="0">
                <a:latin typeface="Calibri" panose="020F0502020204030204" pitchFamily="34" charset="0"/>
              </a:rPr>
              <a:t>&amp;</a:t>
            </a:r>
            <a:r>
              <a:rPr lang="en-US" sz="1800" b="0" i="0" dirty="0">
                <a:solidFill>
                  <a:srgbClr val="000000"/>
                </a:solidFill>
                <a:effectLst/>
                <a:latin typeface="Calibri" panose="020F0502020204030204" pitchFamily="34" charset="0"/>
              </a:rPr>
              <a:t> regulations</a:t>
            </a:r>
            <a:endParaRPr lang="en-US" dirty="0"/>
          </a:p>
        </p:txBody>
      </p:sp>
      <p:sp>
        <p:nvSpPr>
          <p:cNvPr id="64" name="TextBox 63">
            <a:extLst>
              <a:ext uri="{FF2B5EF4-FFF2-40B4-BE49-F238E27FC236}">
                <a16:creationId xmlns:a16="http://schemas.microsoft.com/office/drawing/2014/main" id="{F84DD908-991A-D78B-360F-69DED14605C9}"/>
              </a:ext>
            </a:extLst>
          </p:cNvPr>
          <p:cNvSpPr txBox="1"/>
          <p:nvPr/>
        </p:nvSpPr>
        <p:spPr>
          <a:xfrm>
            <a:off x="4710624" y="4719453"/>
            <a:ext cx="1658679" cy="461665"/>
          </a:xfrm>
          <a:prstGeom prst="rect">
            <a:avLst/>
          </a:prstGeom>
          <a:noFill/>
          <a:ln w="28575">
            <a:solidFill>
              <a:srgbClr val="02145E"/>
            </a:solidFill>
          </a:ln>
        </p:spPr>
        <p:txBody>
          <a:bodyPr wrap="square" rtlCol="0">
            <a:spAutoFit/>
          </a:bodyPr>
          <a:lstStyle>
            <a:defPPr>
              <a:defRPr lang="en-US"/>
            </a:defPPr>
            <a:lvl1pPr>
              <a:defRPr sz="2400" b="1" i="0">
                <a:solidFill>
                  <a:srgbClr val="02145E"/>
                </a:solidFill>
                <a:effectLst/>
                <a:latin typeface="Sitka Banner" panose="02000505000000020004" pitchFamily="2" charset="0"/>
              </a:defRPr>
            </a:lvl1pPr>
          </a:lstStyle>
          <a:p>
            <a:r>
              <a:rPr lang="en-US" dirty="0"/>
              <a:t>Compliance</a:t>
            </a:r>
          </a:p>
        </p:txBody>
      </p:sp>
      <p:grpSp>
        <p:nvGrpSpPr>
          <p:cNvPr id="65" name="Group 64">
            <a:extLst>
              <a:ext uri="{FF2B5EF4-FFF2-40B4-BE49-F238E27FC236}">
                <a16:creationId xmlns:a16="http://schemas.microsoft.com/office/drawing/2014/main" id="{6500404C-5FB0-5FE1-8F86-38DA8A81858D}"/>
              </a:ext>
            </a:extLst>
          </p:cNvPr>
          <p:cNvGrpSpPr/>
          <p:nvPr/>
        </p:nvGrpSpPr>
        <p:grpSpPr>
          <a:xfrm>
            <a:off x="7079875" y="2004561"/>
            <a:ext cx="969254" cy="1100062"/>
            <a:chOff x="4091093" y="719665"/>
            <a:chExt cx="4714239" cy="5418667"/>
          </a:xfrm>
          <a:effectLst>
            <a:glow rad="50800">
              <a:srgbClr val="B1894D"/>
            </a:glow>
            <a:outerShdw blurRad="50800" dist="38100" dir="2700000" algn="tl" rotWithShape="0">
              <a:prstClr val="black">
                <a:alpha val="40000"/>
              </a:prstClr>
            </a:outerShdw>
          </a:effectLst>
        </p:grpSpPr>
        <p:sp>
          <p:nvSpPr>
            <p:cNvPr id="66" name="Freeform: Shape 65">
              <a:extLst>
                <a:ext uri="{FF2B5EF4-FFF2-40B4-BE49-F238E27FC236}">
                  <a16:creationId xmlns:a16="http://schemas.microsoft.com/office/drawing/2014/main" id="{48377C30-3EB7-4A3E-2115-7678F0B7FCFA}"/>
                </a:ext>
              </a:extLst>
            </p:cNvPr>
            <p:cNvSpPr/>
            <p:nvPr/>
          </p:nvSpPr>
          <p:spPr>
            <a:xfrm>
              <a:off x="5825066" y="3158066"/>
              <a:ext cx="2980266" cy="2980266"/>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rgbClr val="B1894D"/>
            </a:solidFill>
            <a:scene3d>
              <a:camera prst="orthographicFront"/>
              <a:lightRig rig="threePt" dir="t"/>
            </a:scene3d>
            <a:sp3d prstMaterial="dkEdge">
              <a:bevelT w="139700" h="139700" prst="divo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6" tIns="769233" rIns="670286" bIns="821355" numCol="1" spcCol="1270" anchor="ctr" anchorCtr="0">
              <a:noAutofit/>
            </a:bodyPr>
            <a:lstStyle/>
            <a:p>
              <a:pPr marL="0" lvl="0" indent="0" algn="ctr" defTabSz="2489200">
                <a:lnSpc>
                  <a:spcPct val="90000"/>
                </a:lnSpc>
                <a:spcBef>
                  <a:spcPct val="0"/>
                </a:spcBef>
                <a:spcAft>
                  <a:spcPct val="35000"/>
                </a:spcAft>
                <a:buNone/>
              </a:pPr>
              <a:endParaRPr lang="en-US" sz="5600" kern="1200" dirty="0"/>
            </a:p>
          </p:txBody>
        </p:sp>
        <p:sp>
          <p:nvSpPr>
            <p:cNvPr id="67" name="Freeform: Shape 66">
              <a:extLst>
                <a:ext uri="{FF2B5EF4-FFF2-40B4-BE49-F238E27FC236}">
                  <a16:creationId xmlns:a16="http://schemas.microsoft.com/office/drawing/2014/main" id="{76CB4311-C212-211D-8634-2C649D0345A1}"/>
                </a:ext>
              </a:extLst>
            </p:cNvPr>
            <p:cNvSpPr/>
            <p:nvPr/>
          </p:nvSpPr>
          <p:spPr>
            <a:xfrm>
              <a:off x="4091093" y="2453639"/>
              <a:ext cx="2167466" cy="2167466"/>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rgbClr val="B1894D"/>
            </a:solidFill>
            <a:scene3d>
              <a:camera prst="orthographicFront"/>
              <a:lightRig rig="threePt" dir="t"/>
            </a:scene3d>
            <a:sp3d prstMaterial="dkEdge">
              <a:bevelT w="139700" h="139700" prst="divo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8846" tIns="592144" rIns="588846" bIns="592144"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68" name="Freeform: Shape 67">
              <a:extLst>
                <a:ext uri="{FF2B5EF4-FFF2-40B4-BE49-F238E27FC236}">
                  <a16:creationId xmlns:a16="http://schemas.microsoft.com/office/drawing/2014/main" id="{DAF62A42-FDC0-2886-FCC1-CCB4B2C21B30}"/>
                </a:ext>
              </a:extLst>
            </p:cNvPr>
            <p:cNvSpPr/>
            <p:nvPr/>
          </p:nvSpPr>
          <p:spPr>
            <a:xfrm>
              <a:off x="5066452" y="719665"/>
              <a:ext cx="2600961" cy="2600961"/>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rgbClr val="B1894D"/>
            </a:solidFill>
            <a:scene3d>
              <a:camera prst="orthographicFront"/>
              <a:lightRig rig="threePt" dir="t"/>
            </a:scene3d>
            <a:sp3d prstMaterial="dkEdge">
              <a:bevelT w="139700" h="139700" prst="divo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2687" tIns="752687" rIns="752688" bIns="752688"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grpSp>
      <p:pic>
        <p:nvPicPr>
          <p:cNvPr id="69" name="Graphic 68" descr="Clock outline">
            <a:extLst>
              <a:ext uri="{FF2B5EF4-FFF2-40B4-BE49-F238E27FC236}">
                <a16:creationId xmlns:a16="http://schemas.microsoft.com/office/drawing/2014/main" id="{6463CF9E-9A5E-E61E-137B-D1083E7916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36645" y="2005683"/>
            <a:ext cx="614820" cy="614818"/>
          </a:xfrm>
          <a:prstGeom prst="rect">
            <a:avLst/>
          </a:prstGeom>
        </p:spPr>
      </p:pic>
      <p:pic>
        <p:nvPicPr>
          <p:cNvPr id="70" name="Picture 69">
            <a:extLst>
              <a:ext uri="{FF2B5EF4-FFF2-40B4-BE49-F238E27FC236}">
                <a16:creationId xmlns:a16="http://schemas.microsoft.com/office/drawing/2014/main" id="{B2C16695-547F-2C5A-47F8-768E099721F1}"/>
              </a:ext>
            </a:extLst>
          </p:cNvPr>
          <p:cNvPicPr>
            <a:picLocks noChangeAspect="1"/>
          </p:cNvPicPr>
          <p:nvPr/>
        </p:nvPicPr>
        <p:blipFill>
          <a:blip r:embed="rId7"/>
          <a:stretch>
            <a:fillRect/>
          </a:stretch>
        </p:blipFill>
        <p:spPr>
          <a:xfrm>
            <a:off x="8207965" y="4693933"/>
            <a:ext cx="843357" cy="804028"/>
          </a:xfrm>
          <a:prstGeom prst="rect">
            <a:avLst/>
          </a:prstGeom>
        </p:spPr>
      </p:pic>
      <p:pic>
        <p:nvPicPr>
          <p:cNvPr id="72" name="Picture 71" descr="Logo&#10;&#10;Description automatically generated">
            <a:extLst>
              <a:ext uri="{FF2B5EF4-FFF2-40B4-BE49-F238E27FC236}">
                <a16:creationId xmlns:a16="http://schemas.microsoft.com/office/drawing/2014/main" id="{C133273F-4BFF-66CF-7DF1-F32C7268BE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817" y="274252"/>
            <a:ext cx="1599380" cy="761028"/>
          </a:xfrm>
          <a:prstGeom prst="rect">
            <a:avLst/>
          </a:prstGeom>
        </p:spPr>
      </p:pic>
      <p:sp>
        <p:nvSpPr>
          <p:cNvPr id="73" name="TextBox 72">
            <a:extLst>
              <a:ext uri="{FF2B5EF4-FFF2-40B4-BE49-F238E27FC236}">
                <a16:creationId xmlns:a16="http://schemas.microsoft.com/office/drawing/2014/main" id="{40061758-B02F-A245-EF25-FCAAC3606942}"/>
              </a:ext>
            </a:extLst>
          </p:cNvPr>
          <p:cNvSpPr txBox="1"/>
          <p:nvPr/>
        </p:nvSpPr>
        <p:spPr>
          <a:xfrm>
            <a:off x="2788750" y="342887"/>
            <a:ext cx="2204580" cy="461665"/>
          </a:xfrm>
          <a:prstGeom prst="rect">
            <a:avLst/>
          </a:prstGeom>
          <a:noFill/>
          <a:ln w="28575">
            <a:solidFill>
              <a:srgbClr val="02145E"/>
            </a:solidFill>
          </a:ln>
        </p:spPr>
        <p:txBody>
          <a:bodyPr wrap="square" rtlCol="0">
            <a:spAutoFit/>
          </a:bodyPr>
          <a:lstStyle/>
          <a:p>
            <a:r>
              <a:rPr lang="en-US" sz="2400" b="1" i="0" dirty="0">
                <a:solidFill>
                  <a:srgbClr val="02145E"/>
                </a:solidFill>
                <a:effectLst/>
                <a:latin typeface="Sitka Banner" panose="02000505000000020004" pitchFamily="2" charset="0"/>
              </a:rPr>
              <a:t>Internal Control</a:t>
            </a:r>
            <a:endParaRPr lang="en-US" sz="2400" b="1" i="1" dirty="0">
              <a:solidFill>
                <a:srgbClr val="000000"/>
              </a:solidFill>
              <a:latin typeface="Sitka Banner" panose="02000505000000020004" pitchFamily="2" charset="0"/>
            </a:endParaRPr>
          </a:p>
        </p:txBody>
      </p:sp>
      <p:sp>
        <p:nvSpPr>
          <p:cNvPr id="74" name="Freeform 5">
            <a:extLst>
              <a:ext uri="{FF2B5EF4-FFF2-40B4-BE49-F238E27FC236}">
                <a16:creationId xmlns:a16="http://schemas.microsoft.com/office/drawing/2014/main" id="{23C1F1B2-E84B-FA55-90E1-8B62E4FAE9A5}"/>
              </a:ext>
            </a:extLst>
          </p:cNvPr>
          <p:cNvSpPr>
            <a:spLocks noEditPoints="1"/>
          </p:cNvSpPr>
          <p:nvPr/>
        </p:nvSpPr>
        <p:spPr bwMode="auto">
          <a:xfrm>
            <a:off x="5278440" y="3381386"/>
            <a:ext cx="681039" cy="1136356"/>
          </a:xfrm>
          <a:custGeom>
            <a:avLst/>
            <a:gdLst>
              <a:gd name="T0" fmla="*/ 1807 w 1866"/>
              <a:gd name="T1" fmla="*/ 417 h 2016"/>
              <a:gd name="T2" fmla="*/ 1812 w 1866"/>
              <a:gd name="T3" fmla="*/ 422 h 2016"/>
              <a:gd name="T4" fmla="*/ 1810 w 1866"/>
              <a:gd name="T5" fmla="*/ 426 h 2016"/>
              <a:gd name="T6" fmla="*/ 1808 w 1866"/>
              <a:gd name="T7" fmla="*/ 427 h 2016"/>
              <a:gd name="T8" fmla="*/ 1806 w 1866"/>
              <a:gd name="T9" fmla="*/ 426 h 2016"/>
              <a:gd name="T10" fmla="*/ 1803 w 1866"/>
              <a:gd name="T11" fmla="*/ 425 h 2016"/>
              <a:gd name="T12" fmla="*/ 1802 w 1866"/>
              <a:gd name="T13" fmla="*/ 423 h 2016"/>
              <a:gd name="T14" fmla="*/ 1803 w 1866"/>
              <a:gd name="T15" fmla="*/ 420 h 2016"/>
              <a:gd name="T16" fmla="*/ 1807 w 1866"/>
              <a:gd name="T17" fmla="*/ 417 h 2016"/>
              <a:gd name="T18" fmla="*/ 58 w 1866"/>
              <a:gd name="T19" fmla="*/ 417 h 2016"/>
              <a:gd name="T20" fmla="*/ 63 w 1866"/>
              <a:gd name="T21" fmla="*/ 421 h 2016"/>
              <a:gd name="T22" fmla="*/ 63 w 1866"/>
              <a:gd name="T23" fmla="*/ 423 h 2016"/>
              <a:gd name="T24" fmla="*/ 62 w 1866"/>
              <a:gd name="T25" fmla="*/ 425 h 2016"/>
              <a:gd name="T26" fmla="*/ 60 w 1866"/>
              <a:gd name="T27" fmla="*/ 426 h 2016"/>
              <a:gd name="T28" fmla="*/ 57 w 1866"/>
              <a:gd name="T29" fmla="*/ 427 h 2016"/>
              <a:gd name="T30" fmla="*/ 56 w 1866"/>
              <a:gd name="T31" fmla="*/ 426 h 2016"/>
              <a:gd name="T32" fmla="*/ 53 w 1866"/>
              <a:gd name="T33" fmla="*/ 422 h 2016"/>
              <a:gd name="T34" fmla="*/ 58 w 1866"/>
              <a:gd name="T35" fmla="*/ 417 h 2016"/>
              <a:gd name="T36" fmla="*/ 933 w 1866"/>
              <a:gd name="T37" fmla="*/ 0 h 2016"/>
              <a:gd name="T38" fmla="*/ 897 w 1866"/>
              <a:gd name="T39" fmla="*/ 40 h 2016"/>
              <a:gd name="T40" fmla="*/ 897 w 1866"/>
              <a:gd name="T41" fmla="*/ 405 h 2016"/>
              <a:gd name="T42" fmla="*/ 113 w 1866"/>
              <a:gd name="T43" fmla="*/ 405 h 2016"/>
              <a:gd name="T44" fmla="*/ 58 w 1866"/>
              <a:gd name="T45" fmla="*/ 365 h 2016"/>
              <a:gd name="T46" fmla="*/ 0 w 1866"/>
              <a:gd name="T47" fmla="*/ 422 h 2016"/>
              <a:gd name="T48" fmla="*/ 27 w 1866"/>
              <a:gd name="T49" fmla="*/ 470 h 2016"/>
              <a:gd name="T50" fmla="*/ 78 w 1866"/>
              <a:gd name="T51" fmla="*/ 475 h 2016"/>
              <a:gd name="T52" fmla="*/ 105 w 1866"/>
              <a:gd name="T53" fmla="*/ 455 h 2016"/>
              <a:gd name="T54" fmla="*/ 897 w 1866"/>
              <a:gd name="T55" fmla="*/ 567 h 2016"/>
              <a:gd name="T56" fmla="*/ 897 w 1866"/>
              <a:gd name="T57" fmla="*/ 1714 h 2016"/>
              <a:gd name="T58" fmla="*/ 476 w 1866"/>
              <a:gd name="T59" fmla="*/ 1860 h 2016"/>
              <a:gd name="T60" fmla="*/ 402 w 1866"/>
              <a:gd name="T61" fmla="*/ 1901 h 2016"/>
              <a:gd name="T62" fmla="*/ 402 w 1866"/>
              <a:gd name="T63" fmla="*/ 1976 h 2016"/>
              <a:gd name="T64" fmla="*/ 476 w 1866"/>
              <a:gd name="T65" fmla="*/ 2016 h 2016"/>
              <a:gd name="T66" fmla="*/ 1387 w 1866"/>
              <a:gd name="T67" fmla="*/ 2016 h 2016"/>
              <a:gd name="T68" fmla="*/ 1461 w 1866"/>
              <a:gd name="T69" fmla="*/ 1976 h 2016"/>
              <a:gd name="T70" fmla="*/ 1461 w 1866"/>
              <a:gd name="T71" fmla="*/ 1901 h 2016"/>
              <a:gd name="T72" fmla="*/ 1387 w 1866"/>
              <a:gd name="T73" fmla="*/ 1860 h 2016"/>
              <a:gd name="T74" fmla="*/ 969 w 1866"/>
              <a:gd name="T75" fmla="*/ 1713 h 2016"/>
              <a:gd name="T76" fmla="*/ 969 w 1866"/>
              <a:gd name="T77" fmla="*/ 567 h 2016"/>
              <a:gd name="T78" fmla="*/ 1760 w 1866"/>
              <a:gd name="T79" fmla="*/ 455 h 2016"/>
              <a:gd name="T80" fmla="*/ 1788 w 1866"/>
              <a:gd name="T81" fmla="*/ 475 h 2016"/>
              <a:gd name="T82" fmla="*/ 1839 w 1866"/>
              <a:gd name="T83" fmla="*/ 470 h 2016"/>
              <a:gd name="T84" fmla="*/ 1866 w 1866"/>
              <a:gd name="T85" fmla="*/ 422 h 2016"/>
              <a:gd name="T86" fmla="*/ 1807 w 1866"/>
              <a:gd name="T87" fmla="*/ 365 h 2016"/>
              <a:gd name="T88" fmla="*/ 1752 w 1866"/>
              <a:gd name="T89" fmla="*/ 405 h 2016"/>
              <a:gd name="T90" fmla="*/ 969 w 1866"/>
              <a:gd name="T91" fmla="*/ 405 h 2016"/>
              <a:gd name="T92" fmla="*/ 969 w 1866"/>
              <a:gd name="T93" fmla="*/ 40 h 2016"/>
              <a:gd name="T94" fmla="*/ 933 w 1866"/>
              <a:gd name="T95"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6" h="2016">
                <a:moveTo>
                  <a:pt x="1807" y="417"/>
                </a:moveTo>
                <a:cubicBezTo>
                  <a:pt x="1810" y="417"/>
                  <a:pt x="1812" y="419"/>
                  <a:pt x="1812" y="422"/>
                </a:cubicBezTo>
                <a:cubicBezTo>
                  <a:pt x="1812" y="424"/>
                  <a:pt x="1811" y="425"/>
                  <a:pt x="1810" y="426"/>
                </a:cubicBezTo>
                <a:lnTo>
                  <a:pt x="1808" y="427"/>
                </a:lnTo>
                <a:lnTo>
                  <a:pt x="1806" y="426"/>
                </a:lnTo>
                <a:cubicBezTo>
                  <a:pt x="1805" y="426"/>
                  <a:pt x="1804" y="425"/>
                  <a:pt x="1803" y="425"/>
                </a:cubicBezTo>
                <a:lnTo>
                  <a:pt x="1802" y="423"/>
                </a:lnTo>
                <a:lnTo>
                  <a:pt x="1803" y="420"/>
                </a:lnTo>
                <a:cubicBezTo>
                  <a:pt x="1803" y="420"/>
                  <a:pt x="1804" y="417"/>
                  <a:pt x="1807" y="417"/>
                </a:cubicBezTo>
                <a:close/>
                <a:moveTo>
                  <a:pt x="58" y="417"/>
                </a:moveTo>
                <a:cubicBezTo>
                  <a:pt x="61" y="417"/>
                  <a:pt x="62" y="420"/>
                  <a:pt x="63" y="421"/>
                </a:cubicBezTo>
                <a:lnTo>
                  <a:pt x="63" y="423"/>
                </a:lnTo>
                <a:lnTo>
                  <a:pt x="62" y="425"/>
                </a:lnTo>
                <a:cubicBezTo>
                  <a:pt x="61" y="425"/>
                  <a:pt x="61" y="426"/>
                  <a:pt x="60" y="426"/>
                </a:cubicBezTo>
                <a:lnTo>
                  <a:pt x="57" y="427"/>
                </a:lnTo>
                <a:lnTo>
                  <a:pt x="56" y="426"/>
                </a:lnTo>
                <a:cubicBezTo>
                  <a:pt x="55" y="425"/>
                  <a:pt x="53" y="424"/>
                  <a:pt x="53" y="422"/>
                </a:cubicBezTo>
                <a:cubicBezTo>
                  <a:pt x="53" y="419"/>
                  <a:pt x="55" y="417"/>
                  <a:pt x="58" y="417"/>
                </a:cubicBezTo>
                <a:close/>
                <a:moveTo>
                  <a:pt x="933" y="0"/>
                </a:moveTo>
                <a:cubicBezTo>
                  <a:pt x="913" y="0"/>
                  <a:pt x="897" y="18"/>
                  <a:pt x="897" y="40"/>
                </a:cubicBezTo>
                <a:lnTo>
                  <a:pt x="897" y="405"/>
                </a:lnTo>
                <a:lnTo>
                  <a:pt x="113" y="405"/>
                </a:lnTo>
                <a:cubicBezTo>
                  <a:pt x="106" y="382"/>
                  <a:pt x="84" y="365"/>
                  <a:pt x="58" y="365"/>
                </a:cubicBezTo>
                <a:cubicBezTo>
                  <a:pt x="26" y="365"/>
                  <a:pt x="0" y="390"/>
                  <a:pt x="0" y="422"/>
                </a:cubicBezTo>
                <a:cubicBezTo>
                  <a:pt x="0" y="442"/>
                  <a:pt x="10" y="460"/>
                  <a:pt x="27" y="470"/>
                </a:cubicBezTo>
                <a:cubicBezTo>
                  <a:pt x="42" y="478"/>
                  <a:pt x="60" y="480"/>
                  <a:pt x="78" y="475"/>
                </a:cubicBezTo>
                <a:cubicBezTo>
                  <a:pt x="89" y="472"/>
                  <a:pt x="98" y="465"/>
                  <a:pt x="105" y="455"/>
                </a:cubicBezTo>
                <a:lnTo>
                  <a:pt x="897" y="567"/>
                </a:lnTo>
                <a:lnTo>
                  <a:pt x="897" y="1714"/>
                </a:lnTo>
                <a:lnTo>
                  <a:pt x="476" y="1860"/>
                </a:lnTo>
                <a:cubicBezTo>
                  <a:pt x="435" y="1860"/>
                  <a:pt x="402" y="1879"/>
                  <a:pt x="402" y="1901"/>
                </a:cubicBezTo>
                <a:lnTo>
                  <a:pt x="402" y="1976"/>
                </a:lnTo>
                <a:cubicBezTo>
                  <a:pt x="402" y="1998"/>
                  <a:pt x="435" y="2016"/>
                  <a:pt x="476" y="2016"/>
                </a:cubicBezTo>
                <a:lnTo>
                  <a:pt x="1387" y="2016"/>
                </a:lnTo>
                <a:cubicBezTo>
                  <a:pt x="1428" y="2016"/>
                  <a:pt x="1461" y="1998"/>
                  <a:pt x="1461" y="1976"/>
                </a:cubicBezTo>
                <a:lnTo>
                  <a:pt x="1461" y="1901"/>
                </a:lnTo>
                <a:cubicBezTo>
                  <a:pt x="1461" y="1879"/>
                  <a:pt x="1428" y="1860"/>
                  <a:pt x="1387" y="1860"/>
                </a:cubicBezTo>
                <a:lnTo>
                  <a:pt x="969" y="1713"/>
                </a:lnTo>
                <a:lnTo>
                  <a:pt x="969" y="567"/>
                </a:lnTo>
                <a:lnTo>
                  <a:pt x="1760" y="455"/>
                </a:lnTo>
                <a:cubicBezTo>
                  <a:pt x="1767" y="465"/>
                  <a:pt x="1777" y="472"/>
                  <a:pt x="1788" y="475"/>
                </a:cubicBezTo>
                <a:cubicBezTo>
                  <a:pt x="1805" y="481"/>
                  <a:pt x="1823" y="479"/>
                  <a:pt x="1839" y="470"/>
                </a:cubicBezTo>
                <a:cubicBezTo>
                  <a:pt x="1855" y="460"/>
                  <a:pt x="1866" y="442"/>
                  <a:pt x="1866" y="422"/>
                </a:cubicBezTo>
                <a:cubicBezTo>
                  <a:pt x="1866" y="390"/>
                  <a:pt x="1840" y="365"/>
                  <a:pt x="1807" y="365"/>
                </a:cubicBezTo>
                <a:cubicBezTo>
                  <a:pt x="1781" y="365"/>
                  <a:pt x="1759" y="382"/>
                  <a:pt x="1752" y="405"/>
                </a:cubicBezTo>
                <a:lnTo>
                  <a:pt x="969" y="405"/>
                </a:lnTo>
                <a:lnTo>
                  <a:pt x="969" y="40"/>
                </a:lnTo>
                <a:cubicBezTo>
                  <a:pt x="969" y="18"/>
                  <a:pt x="952" y="0"/>
                  <a:pt x="933" y="0"/>
                </a:cubicBezTo>
                <a:close/>
              </a:path>
            </a:pathLst>
          </a:custGeom>
          <a:solidFill>
            <a:srgbClr val="B1894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
            <a:extLst>
              <a:ext uri="{FF2B5EF4-FFF2-40B4-BE49-F238E27FC236}">
                <a16:creationId xmlns:a16="http://schemas.microsoft.com/office/drawing/2014/main" id="{11124EDB-5B94-2A3E-F181-B0A11B656F78}"/>
              </a:ext>
            </a:extLst>
          </p:cNvPr>
          <p:cNvSpPr>
            <a:spLocks noEditPoints="1"/>
          </p:cNvSpPr>
          <p:nvPr/>
        </p:nvSpPr>
        <p:spPr bwMode="auto">
          <a:xfrm>
            <a:off x="5273748" y="3381386"/>
            <a:ext cx="681039" cy="1136356"/>
          </a:xfrm>
          <a:custGeom>
            <a:avLst/>
            <a:gdLst>
              <a:gd name="T0" fmla="*/ 1807 w 1866"/>
              <a:gd name="T1" fmla="*/ 417 h 2016"/>
              <a:gd name="T2" fmla="*/ 1812 w 1866"/>
              <a:gd name="T3" fmla="*/ 422 h 2016"/>
              <a:gd name="T4" fmla="*/ 1810 w 1866"/>
              <a:gd name="T5" fmla="*/ 426 h 2016"/>
              <a:gd name="T6" fmla="*/ 1808 w 1866"/>
              <a:gd name="T7" fmla="*/ 427 h 2016"/>
              <a:gd name="T8" fmla="*/ 1806 w 1866"/>
              <a:gd name="T9" fmla="*/ 426 h 2016"/>
              <a:gd name="T10" fmla="*/ 1803 w 1866"/>
              <a:gd name="T11" fmla="*/ 425 h 2016"/>
              <a:gd name="T12" fmla="*/ 1802 w 1866"/>
              <a:gd name="T13" fmla="*/ 423 h 2016"/>
              <a:gd name="T14" fmla="*/ 1803 w 1866"/>
              <a:gd name="T15" fmla="*/ 420 h 2016"/>
              <a:gd name="T16" fmla="*/ 1807 w 1866"/>
              <a:gd name="T17" fmla="*/ 417 h 2016"/>
              <a:gd name="T18" fmla="*/ 58 w 1866"/>
              <a:gd name="T19" fmla="*/ 417 h 2016"/>
              <a:gd name="T20" fmla="*/ 63 w 1866"/>
              <a:gd name="T21" fmla="*/ 421 h 2016"/>
              <a:gd name="T22" fmla="*/ 63 w 1866"/>
              <a:gd name="T23" fmla="*/ 423 h 2016"/>
              <a:gd name="T24" fmla="*/ 62 w 1866"/>
              <a:gd name="T25" fmla="*/ 425 h 2016"/>
              <a:gd name="T26" fmla="*/ 60 w 1866"/>
              <a:gd name="T27" fmla="*/ 426 h 2016"/>
              <a:gd name="T28" fmla="*/ 57 w 1866"/>
              <a:gd name="T29" fmla="*/ 427 h 2016"/>
              <a:gd name="T30" fmla="*/ 56 w 1866"/>
              <a:gd name="T31" fmla="*/ 426 h 2016"/>
              <a:gd name="T32" fmla="*/ 53 w 1866"/>
              <a:gd name="T33" fmla="*/ 422 h 2016"/>
              <a:gd name="T34" fmla="*/ 58 w 1866"/>
              <a:gd name="T35" fmla="*/ 417 h 2016"/>
              <a:gd name="T36" fmla="*/ 933 w 1866"/>
              <a:gd name="T37" fmla="*/ 0 h 2016"/>
              <a:gd name="T38" fmla="*/ 897 w 1866"/>
              <a:gd name="T39" fmla="*/ 40 h 2016"/>
              <a:gd name="T40" fmla="*/ 897 w 1866"/>
              <a:gd name="T41" fmla="*/ 405 h 2016"/>
              <a:gd name="T42" fmla="*/ 113 w 1866"/>
              <a:gd name="T43" fmla="*/ 405 h 2016"/>
              <a:gd name="T44" fmla="*/ 58 w 1866"/>
              <a:gd name="T45" fmla="*/ 365 h 2016"/>
              <a:gd name="T46" fmla="*/ 0 w 1866"/>
              <a:gd name="T47" fmla="*/ 422 h 2016"/>
              <a:gd name="T48" fmla="*/ 27 w 1866"/>
              <a:gd name="T49" fmla="*/ 470 h 2016"/>
              <a:gd name="T50" fmla="*/ 78 w 1866"/>
              <a:gd name="T51" fmla="*/ 475 h 2016"/>
              <a:gd name="T52" fmla="*/ 105 w 1866"/>
              <a:gd name="T53" fmla="*/ 455 h 2016"/>
              <a:gd name="T54" fmla="*/ 897 w 1866"/>
              <a:gd name="T55" fmla="*/ 567 h 2016"/>
              <a:gd name="T56" fmla="*/ 897 w 1866"/>
              <a:gd name="T57" fmla="*/ 1714 h 2016"/>
              <a:gd name="T58" fmla="*/ 476 w 1866"/>
              <a:gd name="T59" fmla="*/ 1860 h 2016"/>
              <a:gd name="T60" fmla="*/ 402 w 1866"/>
              <a:gd name="T61" fmla="*/ 1901 h 2016"/>
              <a:gd name="T62" fmla="*/ 402 w 1866"/>
              <a:gd name="T63" fmla="*/ 1976 h 2016"/>
              <a:gd name="T64" fmla="*/ 476 w 1866"/>
              <a:gd name="T65" fmla="*/ 2016 h 2016"/>
              <a:gd name="T66" fmla="*/ 1387 w 1866"/>
              <a:gd name="T67" fmla="*/ 2016 h 2016"/>
              <a:gd name="T68" fmla="*/ 1461 w 1866"/>
              <a:gd name="T69" fmla="*/ 1976 h 2016"/>
              <a:gd name="T70" fmla="*/ 1461 w 1866"/>
              <a:gd name="T71" fmla="*/ 1901 h 2016"/>
              <a:gd name="T72" fmla="*/ 1387 w 1866"/>
              <a:gd name="T73" fmla="*/ 1860 h 2016"/>
              <a:gd name="T74" fmla="*/ 969 w 1866"/>
              <a:gd name="T75" fmla="*/ 1713 h 2016"/>
              <a:gd name="T76" fmla="*/ 969 w 1866"/>
              <a:gd name="T77" fmla="*/ 567 h 2016"/>
              <a:gd name="T78" fmla="*/ 1760 w 1866"/>
              <a:gd name="T79" fmla="*/ 455 h 2016"/>
              <a:gd name="T80" fmla="*/ 1788 w 1866"/>
              <a:gd name="T81" fmla="*/ 475 h 2016"/>
              <a:gd name="T82" fmla="*/ 1839 w 1866"/>
              <a:gd name="T83" fmla="*/ 470 h 2016"/>
              <a:gd name="T84" fmla="*/ 1866 w 1866"/>
              <a:gd name="T85" fmla="*/ 422 h 2016"/>
              <a:gd name="T86" fmla="*/ 1807 w 1866"/>
              <a:gd name="T87" fmla="*/ 365 h 2016"/>
              <a:gd name="T88" fmla="*/ 1752 w 1866"/>
              <a:gd name="T89" fmla="*/ 405 h 2016"/>
              <a:gd name="T90" fmla="*/ 969 w 1866"/>
              <a:gd name="T91" fmla="*/ 405 h 2016"/>
              <a:gd name="T92" fmla="*/ 969 w 1866"/>
              <a:gd name="T93" fmla="*/ 40 h 2016"/>
              <a:gd name="T94" fmla="*/ 933 w 1866"/>
              <a:gd name="T95"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6" h="2016">
                <a:moveTo>
                  <a:pt x="1807" y="417"/>
                </a:moveTo>
                <a:cubicBezTo>
                  <a:pt x="1810" y="417"/>
                  <a:pt x="1812" y="419"/>
                  <a:pt x="1812" y="422"/>
                </a:cubicBezTo>
                <a:cubicBezTo>
                  <a:pt x="1812" y="424"/>
                  <a:pt x="1811" y="425"/>
                  <a:pt x="1810" y="426"/>
                </a:cubicBezTo>
                <a:lnTo>
                  <a:pt x="1808" y="427"/>
                </a:lnTo>
                <a:lnTo>
                  <a:pt x="1806" y="426"/>
                </a:lnTo>
                <a:cubicBezTo>
                  <a:pt x="1805" y="426"/>
                  <a:pt x="1804" y="425"/>
                  <a:pt x="1803" y="425"/>
                </a:cubicBezTo>
                <a:lnTo>
                  <a:pt x="1802" y="423"/>
                </a:lnTo>
                <a:lnTo>
                  <a:pt x="1803" y="420"/>
                </a:lnTo>
                <a:cubicBezTo>
                  <a:pt x="1803" y="420"/>
                  <a:pt x="1804" y="417"/>
                  <a:pt x="1807" y="417"/>
                </a:cubicBezTo>
                <a:close/>
                <a:moveTo>
                  <a:pt x="58" y="417"/>
                </a:moveTo>
                <a:cubicBezTo>
                  <a:pt x="61" y="417"/>
                  <a:pt x="62" y="420"/>
                  <a:pt x="63" y="421"/>
                </a:cubicBezTo>
                <a:lnTo>
                  <a:pt x="63" y="423"/>
                </a:lnTo>
                <a:lnTo>
                  <a:pt x="62" y="425"/>
                </a:lnTo>
                <a:cubicBezTo>
                  <a:pt x="61" y="425"/>
                  <a:pt x="61" y="426"/>
                  <a:pt x="60" y="426"/>
                </a:cubicBezTo>
                <a:lnTo>
                  <a:pt x="57" y="427"/>
                </a:lnTo>
                <a:lnTo>
                  <a:pt x="56" y="426"/>
                </a:lnTo>
                <a:cubicBezTo>
                  <a:pt x="55" y="425"/>
                  <a:pt x="53" y="424"/>
                  <a:pt x="53" y="422"/>
                </a:cubicBezTo>
                <a:cubicBezTo>
                  <a:pt x="53" y="419"/>
                  <a:pt x="55" y="417"/>
                  <a:pt x="58" y="417"/>
                </a:cubicBezTo>
                <a:close/>
                <a:moveTo>
                  <a:pt x="933" y="0"/>
                </a:moveTo>
                <a:cubicBezTo>
                  <a:pt x="913" y="0"/>
                  <a:pt x="897" y="18"/>
                  <a:pt x="897" y="40"/>
                </a:cubicBezTo>
                <a:lnTo>
                  <a:pt x="897" y="405"/>
                </a:lnTo>
                <a:lnTo>
                  <a:pt x="113" y="405"/>
                </a:lnTo>
                <a:cubicBezTo>
                  <a:pt x="106" y="382"/>
                  <a:pt x="84" y="365"/>
                  <a:pt x="58" y="365"/>
                </a:cubicBezTo>
                <a:cubicBezTo>
                  <a:pt x="26" y="365"/>
                  <a:pt x="0" y="390"/>
                  <a:pt x="0" y="422"/>
                </a:cubicBezTo>
                <a:cubicBezTo>
                  <a:pt x="0" y="442"/>
                  <a:pt x="10" y="460"/>
                  <a:pt x="27" y="470"/>
                </a:cubicBezTo>
                <a:cubicBezTo>
                  <a:pt x="42" y="478"/>
                  <a:pt x="60" y="480"/>
                  <a:pt x="78" y="475"/>
                </a:cubicBezTo>
                <a:cubicBezTo>
                  <a:pt x="89" y="472"/>
                  <a:pt x="98" y="465"/>
                  <a:pt x="105" y="455"/>
                </a:cubicBezTo>
                <a:lnTo>
                  <a:pt x="897" y="567"/>
                </a:lnTo>
                <a:lnTo>
                  <a:pt x="897" y="1714"/>
                </a:lnTo>
                <a:lnTo>
                  <a:pt x="476" y="1860"/>
                </a:lnTo>
                <a:cubicBezTo>
                  <a:pt x="435" y="1860"/>
                  <a:pt x="402" y="1879"/>
                  <a:pt x="402" y="1901"/>
                </a:cubicBezTo>
                <a:lnTo>
                  <a:pt x="402" y="1976"/>
                </a:lnTo>
                <a:cubicBezTo>
                  <a:pt x="402" y="1998"/>
                  <a:pt x="435" y="2016"/>
                  <a:pt x="476" y="2016"/>
                </a:cubicBezTo>
                <a:lnTo>
                  <a:pt x="1387" y="2016"/>
                </a:lnTo>
                <a:cubicBezTo>
                  <a:pt x="1428" y="2016"/>
                  <a:pt x="1461" y="1998"/>
                  <a:pt x="1461" y="1976"/>
                </a:cubicBezTo>
                <a:lnTo>
                  <a:pt x="1461" y="1901"/>
                </a:lnTo>
                <a:cubicBezTo>
                  <a:pt x="1461" y="1879"/>
                  <a:pt x="1428" y="1860"/>
                  <a:pt x="1387" y="1860"/>
                </a:cubicBezTo>
                <a:lnTo>
                  <a:pt x="969" y="1713"/>
                </a:lnTo>
                <a:lnTo>
                  <a:pt x="969" y="567"/>
                </a:lnTo>
                <a:lnTo>
                  <a:pt x="1760" y="455"/>
                </a:lnTo>
                <a:cubicBezTo>
                  <a:pt x="1767" y="465"/>
                  <a:pt x="1777" y="472"/>
                  <a:pt x="1788" y="475"/>
                </a:cubicBezTo>
                <a:cubicBezTo>
                  <a:pt x="1805" y="481"/>
                  <a:pt x="1823" y="479"/>
                  <a:pt x="1839" y="470"/>
                </a:cubicBezTo>
                <a:cubicBezTo>
                  <a:pt x="1855" y="460"/>
                  <a:pt x="1866" y="442"/>
                  <a:pt x="1866" y="422"/>
                </a:cubicBezTo>
                <a:cubicBezTo>
                  <a:pt x="1866" y="390"/>
                  <a:pt x="1840" y="365"/>
                  <a:pt x="1807" y="365"/>
                </a:cubicBezTo>
                <a:cubicBezTo>
                  <a:pt x="1781" y="365"/>
                  <a:pt x="1759" y="382"/>
                  <a:pt x="1752" y="405"/>
                </a:cubicBezTo>
                <a:lnTo>
                  <a:pt x="969" y="405"/>
                </a:lnTo>
                <a:lnTo>
                  <a:pt x="969" y="40"/>
                </a:lnTo>
                <a:cubicBezTo>
                  <a:pt x="969" y="18"/>
                  <a:pt x="952" y="0"/>
                  <a:pt x="933"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7">
            <a:extLst>
              <a:ext uri="{FF2B5EF4-FFF2-40B4-BE49-F238E27FC236}">
                <a16:creationId xmlns:a16="http://schemas.microsoft.com/office/drawing/2014/main" id="{FD15D2A9-EA61-78F9-95A1-D2328CF87077}"/>
              </a:ext>
            </a:extLst>
          </p:cNvPr>
          <p:cNvSpPr>
            <a:spLocks noEditPoints="1"/>
          </p:cNvSpPr>
          <p:nvPr/>
        </p:nvSpPr>
        <p:spPr bwMode="auto">
          <a:xfrm>
            <a:off x="5113272" y="3824356"/>
            <a:ext cx="980386" cy="114314"/>
          </a:xfrm>
          <a:custGeom>
            <a:avLst/>
            <a:gdLst>
              <a:gd name="T0" fmla="*/ 0 w 2688"/>
              <a:gd name="T1" fmla="*/ 20 h 311"/>
              <a:gd name="T2" fmla="*/ 871 w 2688"/>
              <a:gd name="T3" fmla="*/ 97 h 311"/>
              <a:gd name="T4" fmla="*/ 950 w 2688"/>
              <a:gd name="T5" fmla="*/ 20 h 311"/>
              <a:gd name="T6" fmla="*/ 950 w 2688"/>
              <a:gd name="T7" fmla="*/ 0 h 311"/>
              <a:gd name="T8" fmla="*/ 0 w 2688"/>
              <a:gd name="T9" fmla="*/ 0 h 311"/>
              <a:gd name="T10" fmla="*/ 0 w 2688"/>
              <a:gd name="T11" fmla="*/ 20 h 311"/>
              <a:gd name="T12" fmla="*/ 1738 w 2688"/>
              <a:gd name="T13" fmla="*/ 20 h 311"/>
              <a:gd name="T14" fmla="*/ 2609 w 2688"/>
              <a:gd name="T15" fmla="*/ 97 h 311"/>
              <a:gd name="T16" fmla="*/ 2688 w 2688"/>
              <a:gd name="T17" fmla="*/ 20 h 311"/>
              <a:gd name="T18" fmla="*/ 2688 w 2688"/>
              <a:gd name="T19" fmla="*/ 0 h 311"/>
              <a:gd name="T20" fmla="*/ 1738 w 2688"/>
              <a:gd name="T21" fmla="*/ 0 h 311"/>
              <a:gd name="T22" fmla="*/ 1738 w 2688"/>
              <a:gd name="T23" fmla="*/ 2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8" h="311">
                <a:moveTo>
                  <a:pt x="0" y="20"/>
                </a:moveTo>
                <a:cubicBezTo>
                  <a:pt x="219" y="276"/>
                  <a:pt x="609" y="311"/>
                  <a:pt x="871" y="97"/>
                </a:cubicBezTo>
                <a:cubicBezTo>
                  <a:pt x="900" y="74"/>
                  <a:pt x="926" y="48"/>
                  <a:pt x="950" y="20"/>
                </a:cubicBezTo>
                <a:lnTo>
                  <a:pt x="950" y="0"/>
                </a:lnTo>
                <a:lnTo>
                  <a:pt x="0" y="0"/>
                </a:lnTo>
                <a:lnTo>
                  <a:pt x="0" y="20"/>
                </a:lnTo>
                <a:close/>
                <a:moveTo>
                  <a:pt x="1738" y="20"/>
                </a:moveTo>
                <a:cubicBezTo>
                  <a:pt x="1957" y="276"/>
                  <a:pt x="2347" y="311"/>
                  <a:pt x="2609" y="97"/>
                </a:cubicBezTo>
                <a:cubicBezTo>
                  <a:pt x="2638" y="74"/>
                  <a:pt x="2664" y="48"/>
                  <a:pt x="2688" y="20"/>
                </a:cubicBezTo>
                <a:lnTo>
                  <a:pt x="2688" y="0"/>
                </a:lnTo>
                <a:lnTo>
                  <a:pt x="1738" y="0"/>
                </a:lnTo>
                <a:lnTo>
                  <a:pt x="1738" y="20"/>
                </a:lnTo>
                <a:close/>
              </a:path>
            </a:pathLst>
          </a:custGeom>
          <a:solidFill>
            <a:srgbClr val="0528B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
            <a:extLst>
              <a:ext uri="{FF2B5EF4-FFF2-40B4-BE49-F238E27FC236}">
                <a16:creationId xmlns:a16="http://schemas.microsoft.com/office/drawing/2014/main" id="{1532839B-CFD5-DA78-62B0-8285ED587317}"/>
              </a:ext>
            </a:extLst>
          </p:cNvPr>
          <p:cNvSpPr>
            <a:spLocks noEditPoints="1"/>
          </p:cNvSpPr>
          <p:nvPr/>
        </p:nvSpPr>
        <p:spPr bwMode="auto">
          <a:xfrm>
            <a:off x="5107386" y="3640525"/>
            <a:ext cx="980386" cy="289660"/>
          </a:xfrm>
          <a:custGeom>
            <a:avLst/>
            <a:gdLst>
              <a:gd name="T0" fmla="*/ 0 w 2688"/>
              <a:gd name="T1" fmla="*/ 499 h 790"/>
              <a:gd name="T2" fmla="*/ 871 w 2688"/>
              <a:gd name="T3" fmla="*/ 576 h 790"/>
              <a:gd name="T4" fmla="*/ 950 w 2688"/>
              <a:gd name="T5" fmla="*/ 499 h 790"/>
              <a:gd name="T6" fmla="*/ 950 w 2688"/>
              <a:gd name="T7" fmla="*/ 479 h 790"/>
              <a:gd name="T8" fmla="*/ 0 w 2688"/>
              <a:gd name="T9" fmla="*/ 479 h 790"/>
              <a:gd name="T10" fmla="*/ 0 w 2688"/>
              <a:gd name="T11" fmla="*/ 499 h 790"/>
              <a:gd name="T12" fmla="*/ 1738 w 2688"/>
              <a:gd name="T13" fmla="*/ 499 h 790"/>
              <a:gd name="T14" fmla="*/ 2609 w 2688"/>
              <a:gd name="T15" fmla="*/ 576 h 790"/>
              <a:gd name="T16" fmla="*/ 2688 w 2688"/>
              <a:gd name="T17" fmla="*/ 499 h 790"/>
              <a:gd name="T18" fmla="*/ 2688 w 2688"/>
              <a:gd name="T19" fmla="*/ 479 h 790"/>
              <a:gd name="T20" fmla="*/ 1738 w 2688"/>
              <a:gd name="T21" fmla="*/ 479 h 790"/>
              <a:gd name="T22" fmla="*/ 1738 w 2688"/>
              <a:gd name="T23" fmla="*/ 499 h 790"/>
              <a:gd name="T24" fmla="*/ 2688 w 2688"/>
              <a:gd name="T25" fmla="*/ 479 h 790"/>
              <a:gd name="T26" fmla="*/ 2226 w 2688"/>
              <a:gd name="T27" fmla="*/ 0 h 790"/>
              <a:gd name="T28" fmla="*/ 1738 w 2688"/>
              <a:gd name="T29" fmla="*/ 479 h 790"/>
              <a:gd name="T30" fmla="*/ 2189 w 2688"/>
              <a:gd name="T31" fmla="*/ 44 h 790"/>
              <a:gd name="T32" fmla="*/ 950 w 2688"/>
              <a:gd name="T33" fmla="*/ 479 h 790"/>
              <a:gd name="T34" fmla="*/ 504 w 2688"/>
              <a:gd name="T35" fmla="*/ 46 h 790"/>
              <a:gd name="T36" fmla="*/ 0 w 2688"/>
              <a:gd name="T37" fmla="*/ 479 h 790"/>
              <a:gd name="T38" fmla="*/ 472 w 2688"/>
              <a:gd name="T39" fmla="*/ 3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8" h="790">
                <a:moveTo>
                  <a:pt x="0" y="499"/>
                </a:moveTo>
                <a:cubicBezTo>
                  <a:pt x="219" y="755"/>
                  <a:pt x="609" y="790"/>
                  <a:pt x="871" y="576"/>
                </a:cubicBezTo>
                <a:cubicBezTo>
                  <a:pt x="900" y="553"/>
                  <a:pt x="926" y="527"/>
                  <a:pt x="950" y="499"/>
                </a:cubicBezTo>
                <a:lnTo>
                  <a:pt x="950" y="479"/>
                </a:lnTo>
                <a:lnTo>
                  <a:pt x="0" y="479"/>
                </a:lnTo>
                <a:lnTo>
                  <a:pt x="0" y="499"/>
                </a:lnTo>
                <a:close/>
                <a:moveTo>
                  <a:pt x="1738" y="499"/>
                </a:moveTo>
                <a:cubicBezTo>
                  <a:pt x="1957" y="755"/>
                  <a:pt x="2347" y="790"/>
                  <a:pt x="2609" y="576"/>
                </a:cubicBezTo>
                <a:cubicBezTo>
                  <a:pt x="2638" y="553"/>
                  <a:pt x="2664" y="527"/>
                  <a:pt x="2688" y="499"/>
                </a:cubicBezTo>
                <a:lnTo>
                  <a:pt x="2688" y="479"/>
                </a:lnTo>
                <a:lnTo>
                  <a:pt x="1738" y="479"/>
                </a:lnTo>
                <a:lnTo>
                  <a:pt x="1738" y="499"/>
                </a:lnTo>
                <a:close/>
                <a:moveTo>
                  <a:pt x="2688" y="479"/>
                </a:moveTo>
                <a:lnTo>
                  <a:pt x="2226" y="0"/>
                </a:lnTo>
                <a:moveTo>
                  <a:pt x="1738" y="479"/>
                </a:moveTo>
                <a:lnTo>
                  <a:pt x="2189" y="44"/>
                </a:lnTo>
                <a:moveTo>
                  <a:pt x="950" y="479"/>
                </a:moveTo>
                <a:lnTo>
                  <a:pt x="504" y="46"/>
                </a:lnTo>
                <a:moveTo>
                  <a:pt x="0" y="479"/>
                </a:moveTo>
                <a:lnTo>
                  <a:pt x="472" y="3"/>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AutoShape 3">
            <a:extLst>
              <a:ext uri="{FF2B5EF4-FFF2-40B4-BE49-F238E27FC236}">
                <a16:creationId xmlns:a16="http://schemas.microsoft.com/office/drawing/2014/main" id="{AFAA3677-0F32-1549-134D-C5F0D11C5F76}"/>
              </a:ext>
            </a:extLst>
          </p:cNvPr>
          <p:cNvSpPr>
            <a:spLocks noChangeAspect="1" noChangeArrowheads="1" noTextEdit="1"/>
          </p:cNvSpPr>
          <p:nvPr/>
        </p:nvSpPr>
        <p:spPr bwMode="auto">
          <a:xfrm>
            <a:off x="3624075" y="3918003"/>
            <a:ext cx="1280593" cy="82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06">
            <a:extLst>
              <a:ext uri="{FF2B5EF4-FFF2-40B4-BE49-F238E27FC236}">
                <a16:creationId xmlns:a16="http://schemas.microsoft.com/office/drawing/2014/main" id="{F397AC8D-13FB-2259-990C-FA229C1A6166}"/>
              </a:ext>
            </a:extLst>
          </p:cNvPr>
          <p:cNvSpPr>
            <a:spLocks/>
          </p:cNvSpPr>
          <p:nvPr/>
        </p:nvSpPr>
        <p:spPr bwMode="auto">
          <a:xfrm>
            <a:off x="4880473" y="4217164"/>
            <a:ext cx="401590" cy="258365"/>
          </a:xfrm>
          <a:custGeom>
            <a:avLst/>
            <a:gdLst>
              <a:gd name="T0" fmla="*/ 429 w 429"/>
              <a:gd name="T1" fmla="*/ 94 h 276"/>
              <a:gd name="T2" fmla="*/ 268 w 429"/>
              <a:gd name="T3" fmla="*/ 0 h 276"/>
              <a:gd name="T4" fmla="*/ 0 w 429"/>
              <a:gd name="T5" fmla="*/ 155 h 276"/>
              <a:gd name="T6" fmla="*/ 207 w 429"/>
              <a:gd name="T7" fmla="*/ 276 h 276"/>
              <a:gd name="T8" fmla="*/ 409 w 429"/>
              <a:gd name="T9" fmla="*/ 159 h 276"/>
              <a:gd name="T10" fmla="*/ 429 w 429"/>
              <a:gd name="T11" fmla="*/ 94 h 276"/>
            </a:gdLst>
            <a:ahLst/>
            <a:cxnLst>
              <a:cxn ang="0">
                <a:pos x="T0" y="T1"/>
              </a:cxn>
              <a:cxn ang="0">
                <a:pos x="T2" y="T3"/>
              </a:cxn>
              <a:cxn ang="0">
                <a:pos x="T4" y="T5"/>
              </a:cxn>
              <a:cxn ang="0">
                <a:pos x="T6" y="T7"/>
              </a:cxn>
              <a:cxn ang="0">
                <a:pos x="T8" y="T9"/>
              </a:cxn>
              <a:cxn ang="0">
                <a:pos x="T10" y="T11"/>
              </a:cxn>
            </a:cxnLst>
            <a:rect l="0" t="0" r="r" b="b"/>
            <a:pathLst>
              <a:path w="429" h="276">
                <a:moveTo>
                  <a:pt x="429" y="94"/>
                </a:moveTo>
                <a:lnTo>
                  <a:pt x="268" y="0"/>
                </a:lnTo>
                <a:lnTo>
                  <a:pt x="0" y="155"/>
                </a:lnTo>
                <a:lnTo>
                  <a:pt x="207" y="276"/>
                </a:lnTo>
                <a:lnTo>
                  <a:pt x="409" y="159"/>
                </a:lnTo>
                <a:lnTo>
                  <a:pt x="429" y="94"/>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82" name="Group 181">
            <a:extLst>
              <a:ext uri="{FF2B5EF4-FFF2-40B4-BE49-F238E27FC236}">
                <a16:creationId xmlns:a16="http://schemas.microsoft.com/office/drawing/2014/main" id="{EEE4E7DD-6148-7574-0B61-9F6A3A5A2D1A}"/>
              </a:ext>
            </a:extLst>
          </p:cNvPr>
          <p:cNvGrpSpPr/>
          <p:nvPr/>
        </p:nvGrpSpPr>
        <p:grpSpPr>
          <a:xfrm>
            <a:off x="4863032" y="4253984"/>
            <a:ext cx="456820" cy="333254"/>
            <a:chOff x="1004888" y="5562601"/>
            <a:chExt cx="774700" cy="565150"/>
          </a:xfrm>
        </p:grpSpPr>
        <p:sp>
          <p:nvSpPr>
            <p:cNvPr id="183" name="Rectangle 9">
              <a:extLst>
                <a:ext uri="{FF2B5EF4-FFF2-40B4-BE49-F238E27FC236}">
                  <a16:creationId xmlns:a16="http://schemas.microsoft.com/office/drawing/2014/main" id="{AA86945F-D409-22F5-3B81-38F0B0BF9EA2}"/>
                </a:ext>
              </a:extLst>
            </p:cNvPr>
            <p:cNvSpPr>
              <a:spLocks noChangeArrowheads="1"/>
            </p:cNvSpPr>
            <p:nvPr/>
          </p:nvSpPr>
          <p:spPr bwMode="auto">
            <a:xfrm>
              <a:off x="1004888" y="5591176"/>
              <a:ext cx="774700"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0">
              <a:extLst>
                <a:ext uri="{FF2B5EF4-FFF2-40B4-BE49-F238E27FC236}">
                  <a16:creationId xmlns:a16="http://schemas.microsoft.com/office/drawing/2014/main" id="{56BDEE09-D10E-9FF7-58DB-E5CFD4E7B7A9}"/>
                </a:ext>
              </a:extLst>
            </p:cNvPr>
            <p:cNvSpPr>
              <a:spLocks noChangeArrowheads="1"/>
            </p:cNvSpPr>
            <p:nvPr/>
          </p:nvSpPr>
          <p:spPr bwMode="auto">
            <a:xfrm>
              <a:off x="1004888" y="5610226"/>
              <a:ext cx="774700" cy="9525"/>
            </a:xfrm>
            <a:prstGeom prst="rect">
              <a:avLst/>
            </a:prstGeom>
            <a:solidFill>
              <a:srgbClr val="FE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1">
              <a:extLst>
                <a:ext uri="{FF2B5EF4-FFF2-40B4-BE49-F238E27FC236}">
                  <a16:creationId xmlns:a16="http://schemas.microsoft.com/office/drawing/2014/main" id="{7D9882CB-B662-430A-8082-630BC915847C}"/>
                </a:ext>
              </a:extLst>
            </p:cNvPr>
            <p:cNvSpPr>
              <a:spLocks noChangeArrowheads="1"/>
            </p:cNvSpPr>
            <p:nvPr/>
          </p:nvSpPr>
          <p:spPr bwMode="auto">
            <a:xfrm>
              <a:off x="1004888" y="5619751"/>
              <a:ext cx="774700" cy="9525"/>
            </a:xfrm>
            <a:prstGeom prst="rect">
              <a:avLst/>
            </a:prstGeom>
            <a:solidFill>
              <a:srgbClr val="FE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2">
              <a:extLst>
                <a:ext uri="{FF2B5EF4-FFF2-40B4-BE49-F238E27FC236}">
                  <a16:creationId xmlns:a16="http://schemas.microsoft.com/office/drawing/2014/main" id="{721440FA-75F9-8181-F6B2-47FEFF341747}"/>
                </a:ext>
              </a:extLst>
            </p:cNvPr>
            <p:cNvSpPr>
              <a:spLocks noChangeArrowheads="1"/>
            </p:cNvSpPr>
            <p:nvPr/>
          </p:nvSpPr>
          <p:spPr bwMode="auto">
            <a:xfrm>
              <a:off x="1004888" y="5629276"/>
              <a:ext cx="774700" cy="9525"/>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3">
              <a:extLst>
                <a:ext uri="{FF2B5EF4-FFF2-40B4-BE49-F238E27FC236}">
                  <a16:creationId xmlns:a16="http://schemas.microsoft.com/office/drawing/2014/main" id="{B3057DC5-5E65-231E-02B6-1EA749B2A7F7}"/>
                </a:ext>
              </a:extLst>
            </p:cNvPr>
            <p:cNvSpPr>
              <a:spLocks noChangeArrowheads="1"/>
            </p:cNvSpPr>
            <p:nvPr/>
          </p:nvSpPr>
          <p:spPr bwMode="auto">
            <a:xfrm>
              <a:off x="1004888" y="5638801"/>
              <a:ext cx="774700" cy="9525"/>
            </a:xfrm>
            <a:prstGeom prst="rect">
              <a:avLst/>
            </a:prstGeom>
            <a:solidFill>
              <a:srgbClr val="FC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4">
              <a:extLst>
                <a:ext uri="{FF2B5EF4-FFF2-40B4-BE49-F238E27FC236}">
                  <a16:creationId xmlns:a16="http://schemas.microsoft.com/office/drawing/2014/main" id="{CC101715-AE3B-F487-DE77-159C6A0A12CA}"/>
                </a:ext>
              </a:extLst>
            </p:cNvPr>
            <p:cNvSpPr>
              <a:spLocks noChangeArrowheads="1"/>
            </p:cNvSpPr>
            <p:nvPr/>
          </p:nvSpPr>
          <p:spPr bwMode="auto">
            <a:xfrm>
              <a:off x="1004888" y="5648326"/>
              <a:ext cx="774700" cy="9525"/>
            </a:xfrm>
            <a:prstGeom prst="rect">
              <a:avLst/>
            </a:prstGeom>
            <a:solidFill>
              <a:srgbClr val="FC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5">
              <a:extLst>
                <a:ext uri="{FF2B5EF4-FFF2-40B4-BE49-F238E27FC236}">
                  <a16:creationId xmlns:a16="http://schemas.microsoft.com/office/drawing/2014/main" id="{ED26670C-8DD3-7312-F36A-44E776D54A42}"/>
                </a:ext>
              </a:extLst>
            </p:cNvPr>
            <p:cNvSpPr>
              <a:spLocks noChangeArrowheads="1"/>
            </p:cNvSpPr>
            <p:nvPr/>
          </p:nvSpPr>
          <p:spPr bwMode="auto">
            <a:xfrm>
              <a:off x="1004888" y="5657851"/>
              <a:ext cx="774700" cy="9525"/>
            </a:xfrm>
            <a:prstGeom prst="rect">
              <a:avLst/>
            </a:prstGeom>
            <a:solidFill>
              <a:srgbClr val="FB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6">
              <a:extLst>
                <a:ext uri="{FF2B5EF4-FFF2-40B4-BE49-F238E27FC236}">
                  <a16:creationId xmlns:a16="http://schemas.microsoft.com/office/drawing/2014/main" id="{84A03611-4A18-02AD-2A13-48AD06A9DDA8}"/>
                </a:ext>
              </a:extLst>
            </p:cNvPr>
            <p:cNvSpPr>
              <a:spLocks noChangeArrowheads="1"/>
            </p:cNvSpPr>
            <p:nvPr/>
          </p:nvSpPr>
          <p:spPr bwMode="auto">
            <a:xfrm>
              <a:off x="1004888" y="5667376"/>
              <a:ext cx="774700" cy="9525"/>
            </a:xfrm>
            <a:prstGeom prst="rect">
              <a:avLst/>
            </a:prstGeom>
            <a:solidFill>
              <a:srgbClr val="FA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17">
              <a:extLst>
                <a:ext uri="{FF2B5EF4-FFF2-40B4-BE49-F238E27FC236}">
                  <a16:creationId xmlns:a16="http://schemas.microsoft.com/office/drawing/2014/main" id="{A3EE02F7-6C3F-1774-7978-3B89E626DBAA}"/>
                </a:ext>
              </a:extLst>
            </p:cNvPr>
            <p:cNvSpPr>
              <a:spLocks noChangeArrowheads="1"/>
            </p:cNvSpPr>
            <p:nvPr/>
          </p:nvSpPr>
          <p:spPr bwMode="auto">
            <a:xfrm>
              <a:off x="1004888" y="5676901"/>
              <a:ext cx="774700" cy="9525"/>
            </a:xfrm>
            <a:prstGeom prst="rect">
              <a:avLst/>
            </a:prstGeom>
            <a:solidFill>
              <a:srgbClr val="F9FC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18">
              <a:extLst>
                <a:ext uri="{FF2B5EF4-FFF2-40B4-BE49-F238E27FC236}">
                  <a16:creationId xmlns:a16="http://schemas.microsoft.com/office/drawing/2014/main" id="{90896C4F-572D-240A-C6C5-CB0BA1B8383E}"/>
                </a:ext>
              </a:extLst>
            </p:cNvPr>
            <p:cNvSpPr>
              <a:spLocks noChangeArrowheads="1"/>
            </p:cNvSpPr>
            <p:nvPr/>
          </p:nvSpPr>
          <p:spPr bwMode="auto">
            <a:xfrm>
              <a:off x="1004888" y="5686426"/>
              <a:ext cx="774700" cy="9525"/>
            </a:xfrm>
            <a:prstGeom prst="rect">
              <a:avLst/>
            </a:prstGeom>
            <a:solidFill>
              <a:srgbClr val="F8FB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9">
              <a:extLst>
                <a:ext uri="{FF2B5EF4-FFF2-40B4-BE49-F238E27FC236}">
                  <a16:creationId xmlns:a16="http://schemas.microsoft.com/office/drawing/2014/main" id="{8B37EAB8-73B0-C544-AD63-2DDF3B1D2CB9}"/>
                </a:ext>
              </a:extLst>
            </p:cNvPr>
            <p:cNvSpPr>
              <a:spLocks noChangeArrowheads="1"/>
            </p:cNvSpPr>
            <p:nvPr/>
          </p:nvSpPr>
          <p:spPr bwMode="auto">
            <a:xfrm>
              <a:off x="1004888" y="5695951"/>
              <a:ext cx="774700" cy="9525"/>
            </a:xfrm>
            <a:prstGeom prst="rect">
              <a:avLst/>
            </a:prstGeom>
            <a:solidFill>
              <a:srgbClr val="F6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20">
              <a:extLst>
                <a:ext uri="{FF2B5EF4-FFF2-40B4-BE49-F238E27FC236}">
                  <a16:creationId xmlns:a16="http://schemas.microsoft.com/office/drawing/2014/main" id="{36854B8C-816C-F703-2BAB-487E613FBE41}"/>
                </a:ext>
              </a:extLst>
            </p:cNvPr>
            <p:cNvSpPr>
              <a:spLocks noChangeArrowheads="1"/>
            </p:cNvSpPr>
            <p:nvPr/>
          </p:nvSpPr>
          <p:spPr bwMode="auto">
            <a:xfrm>
              <a:off x="1004888" y="5705476"/>
              <a:ext cx="774700" cy="9525"/>
            </a:xfrm>
            <a:prstGeom prst="rect">
              <a:avLst/>
            </a:prstGeom>
            <a:solidFill>
              <a:srgbClr val="F5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21">
              <a:extLst>
                <a:ext uri="{FF2B5EF4-FFF2-40B4-BE49-F238E27FC236}">
                  <a16:creationId xmlns:a16="http://schemas.microsoft.com/office/drawing/2014/main" id="{6C746A17-EFD6-1A9C-4A02-19197CB6F25A}"/>
                </a:ext>
              </a:extLst>
            </p:cNvPr>
            <p:cNvSpPr>
              <a:spLocks noChangeArrowheads="1"/>
            </p:cNvSpPr>
            <p:nvPr/>
          </p:nvSpPr>
          <p:spPr bwMode="auto">
            <a:xfrm>
              <a:off x="1004888" y="5715001"/>
              <a:ext cx="774700" cy="9525"/>
            </a:xfrm>
            <a:prstGeom prst="rect">
              <a:avLst/>
            </a:prstGeom>
            <a:solidFill>
              <a:srgbClr val="F3F9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22">
              <a:extLst>
                <a:ext uri="{FF2B5EF4-FFF2-40B4-BE49-F238E27FC236}">
                  <a16:creationId xmlns:a16="http://schemas.microsoft.com/office/drawing/2014/main" id="{4BA5128C-0BE1-E011-1BF0-5707D4B63F7B}"/>
                </a:ext>
              </a:extLst>
            </p:cNvPr>
            <p:cNvSpPr>
              <a:spLocks noChangeArrowheads="1"/>
            </p:cNvSpPr>
            <p:nvPr/>
          </p:nvSpPr>
          <p:spPr bwMode="auto">
            <a:xfrm>
              <a:off x="1004888" y="5724526"/>
              <a:ext cx="774700" cy="9525"/>
            </a:xfrm>
            <a:prstGeom prst="rect">
              <a:avLst/>
            </a:prstGeom>
            <a:solidFill>
              <a:srgbClr val="F1F9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23">
              <a:extLst>
                <a:ext uri="{FF2B5EF4-FFF2-40B4-BE49-F238E27FC236}">
                  <a16:creationId xmlns:a16="http://schemas.microsoft.com/office/drawing/2014/main" id="{DAB68E71-D13D-452B-792D-18126438EA7C}"/>
                </a:ext>
              </a:extLst>
            </p:cNvPr>
            <p:cNvSpPr>
              <a:spLocks noChangeArrowheads="1"/>
            </p:cNvSpPr>
            <p:nvPr/>
          </p:nvSpPr>
          <p:spPr bwMode="auto">
            <a:xfrm>
              <a:off x="1004888" y="5734051"/>
              <a:ext cx="774700" cy="11113"/>
            </a:xfrm>
            <a:prstGeom prst="rect">
              <a:avLst/>
            </a:prstGeom>
            <a:solidFill>
              <a:srgbClr val="F0F8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24">
              <a:extLst>
                <a:ext uri="{FF2B5EF4-FFF2-40B4-BE49-F238E27FC236}">
                  <a16:creationId xmlns:a16="http://schemas.microsoft.com/office/drawing/2014/main" id="{8CDA5F22-AB58-2287-9CB9-4E5DA9C06226}"/>
                </a:ext>
              </a:extLst>
            </p:cNvPr>
            <p:cNvSpPr>
              <a:spLocks noChangeArrowheads="1"/>
            </p:cNvSpPr>
            <p:nvPr/>
          </p:nvSpPr>
          <p:spPr bwMode="auto">
            <a:xfrm>
              <a:off x="1004888" y="5745163"/>
              <a:ext cx="774700" cy="9525"/>
            </a:xfrm>
            <a:prstGeom prst="rect">
              <a:avLst/>
            </a:prstGeom>
            <a:solidFill>
              <a:srgbClr val="EDF7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25">
              <a:extLst>
                <a:ext uri="{FF2B5EF4-FFF2-40B4-BE49-F238E27FC236}">
                  <a16:creationId xmlns:a16="http://schemas.microsoft.com/office/drawing/2014/main" id="{A2B2B9EE-8AFB-DB0E-5FA8-B2E9744F27D5}"/>
                </a:ext>
              </a:extLst>
            </p:cNvPr>
            <p:cNvSpPr>
              <a:spLocks noChangeArrowheads="1"/>
            </p:cNvSpPr>
            <p:nvPr/>
          </p:nvSpPr>
          <p:spPr bwMode="auto">
            <a:xfrm>
              <a:off x="1004888" y="5754688"/>
              <a:ext cx="774700" cy="9525"/>
            </a:xfrm>
            <a:prstGeom prst="rect">
              <a:avLst/>
            </a:prstGeom>
            <a:solidFill>
              <a:srgbClr val="EBF6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26">
              <a:extLst>
                <a:ext uri="{FF2B5EF4-FFF2-40B4-BE49-F238E27FC236}">
                  <a16:creationId xmlns:a16="http://schemas.microsoft.com/office/drawing/2014/main" id="{56145600-B725-0CE0-5241-C741B9ED3D65}"/>
                </a:ext>
              </a:extLst>
            </p:cNvPr>
            <p:cNvSpPr>
              <a:spLocks noChangeArrowheads="1"/>
            </p:cNvSpPr>
            <p:nvPr/>
          </p:nvSpPr>
          <p:spPr bwMode="auto">
            <a:xfrm>
              <a:off x="1004888" y="5764213"/>
              <a:ext cx="774700" cy="9525"/>
            </a:xfrm>
            <a:prstGeom prst="rect">
              <a:avLst/>
            </a:prstGeom>
            <a:solidFill>
              <a:srgbClr val="E9F5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27">
              <a:extLst>
                <a:ext uri="{FF2B5EF4-FFF2-40B4-BE49-F238E27FC236}">
                  <a16:creationId xmlns:a16="http://schemas.microsoft.com/office/drawing/2014/main" id="{24253B57-046F-2415-D42D-6C0E594AE9BD}"/>
                </a:ext>
              </a:extLst>
            </p:cNvPr>
            <p:cNvSpPr>
              <a:spLocks noChangeArrowheads="1"/>
            </p:cNvSpPr>
            <p:nvPr/>
          </p:nvSpPr>
          <p:spPr bwMode="auto">
            <a:xfrm>
              <a:off x="1004888" y="5773738"/>
              <a:ext cx="774700" cy="9525"/>
            </a:xfrm>
            <a:prstGeom prst="rect">
              <a:avLst/>
            </a:prstGeom>
            <a:solidFill>
              <a:srgbClr val="E6F4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28">
              <a:extLst>
                <a:ext uri="{FF2B5EF4-FFF2-40B4-BE49-F238E27FC236}">
                  <a16:creationId xmlns:a16="http://schemas.microsoft.com/office/drawing/2014/main" id="{A9CD03B1-9BF6-FF74-9185-97426314E47A}"/>
                </a:ext>
              </a:extLst>
            </p:cNvPr>
            <p:cNvSpPr>
              <a:spLocks noChangeArrowheads="1"/>
            </p:cNvSpPr>
            <p:nvPr/>
          </p:nvSpPr>
          <p:spPr bwMode="auto">
            <a:xfrm>
              <a:off x="1004888" y="5783263"/>
              <a:ext cx="774700" cy="9525"/>
            </a:xfrm>
            <a:prstGeom prst="rect">
              <a:avLst/>
            </a:prstGeom>
            <a:solidFill>
              <a:srgbClr val="E3F2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29">
              <a:extLst>
                <a:ext uri="{FF2B5EF4-FFF2-40B4-BE49-F238E27FC236}">
                  <a16:creationId xmlns:a16="http://schemas.microsoft.com/office/drawing/2014/main" id="{328F552B-20AD-7055-2C5F-4F52A88DD4D4}"/>
                </a:ext>
              </a:extLst>
            </p:cNvPr>
            <p:cNvSpPr>
              <a:spLocks noChangeArrowheads="1"/>
            </p:cNvSpPr>
            <p:nvPr/>
          </p:nvSpPr>
          <p:spPr bwMode="auto">
            <a:xfrm>
              <a:off x="1004888" y="5792788"/>
              <a:ext cx="774700" cy="9525"/>
            </a:xfrm>
            <a:prstGeom prst="rect">
              <a:avLst/>
            </a:prstGeom>
            <a:solidFill>
              <a:srgbClr val="E0F1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30">
              <a:extLst>
                <a:ext uri="{FF2B5EF4-FFF2-40B4-BE49-F238E27FC236}">
                  <a16:creationId xmlns:a16="http://schemas.microsoft.com/office/drawing/2014/main" id="{9FB03BCD-C8AB-04A6-2F94-2C90BE75D8D2}"/>
                </a:ext>
              </a:extLst>
            </p:cNvPr>
            <p:cNvSpPr>
              <a:spLocks noChangeArrowheads="1"/>
            </p:cNvSpPr>
            <p:nvPr/>
          </p:nvSpPr>
          <p:spPr bwMode="auto">
            <a:xfrm>
              <a:off x="1004888" y="5802313"/>
              <a:ext cx="774700" cy="9525"/>
            </a:xfrm>
            <a:prstGeom prst="rect">
              <a:avLst/>
            </a:prstGeom>
            <a:solidFill>
              <a:srgbClr val="DEF0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31">
              <a:extLst>
                <a:ext uri="{FF2B5EF4-FFF2-40B4-BE49-F238E27FC236}">
                  <a16:creationId xmlns:a16="http://schemas.microsoft.com/office/drawing/2014/main" id="{BA749EB5-4C28-585E-E0B9-2359AAF4FA50}"/>
                </a:ext>
              </a:extLst>
            </p:cNvPr>
            <p:cNvSpPr>
              <a:spLocks noChangeArrowheads="1"/>
            </p:cNvSpPr>
            <p:nvPr/>
          </p:nvSpPr>
          <p:spPr bwMode="auto">
            <a:xfrm>
              <a:off x="1004888" y="5811838"/>
              <a:ext cx="774700" cy="9525"/>
            </a:xfrm>
            <a:prstGeom prst="rect">
              <a:avLst/>
            </a:prstGeom>
            <a:solidFill>
              <a:srgbClr val="DBEE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32">
              <a:extLst>
                <a:ext uri="{FF2B5EF4-FFF2-40B4-BE49-F238E27FC236}">
                  <a16:creationId xmlns:a16="http://schemas.microsoft.com/office/drawing/2014/main" id="{3AADC239-FBEF-A0AE-6BDD-A64C6136BAA6}"/>
                </a:ext>
              </a:extLst>
            </p:cNvPr>
            <p:cNvSpPr>
              <a:spLocks noChangeArrowheads="1"/>
            </p:cNvSpPr>
            <p:nvPr/>
          </p:nvSpPr>
          <p:spPr bwMode="auto">
            <a:xfrm>
              <a:off x="1004888" y="5821363"/>
              <a:ext cx="774700" cy="9525"/>
            </a:xfrm>
            <a:prstGeom prst="rect">
              <a:avLst/>
            </a:prstGeom>
            <a:solidFill>
              <a:srgbClr val="D7ED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33">
              <a:extLst>
                <a:ext uri="{FF2B5EF4-FFF2-40B4-BE49-F238E27FC236}">
                  <a16:creationId xmlns:a16="http://schemas.microsoft.com/office/drawing/2014/main" id="{5839D233-9EE2-0F09-FCBA-2733B4230D6B}"/>
                </a:ext>
              </a:extLst>
            </p:cNvPr>
            <p:cNvSpPr>
              <a:spLocks noChangeArrowheads="1"/>
            </p:cNvSpPr>
            <p:nvPr/>
          </p:nvSpPr>
          <p:spPr bwMode="auto">
            <a:xfrm>
              <a:off x="1004888" y="5830888"/>
              <a:ext cx="774700" cy="9525"/>
            </a:xfrm>
            <a:prstGeom prst="rect">
              <a:avLst/>
            </a:prstGeom>
            <a:solidFill>
              <a:srgbClr val="D4EC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34">
              <a:extLst>
                <a:ext uri="{FF2B5EF4-FFF2-40B4-BE49-F238E27FC236}">
                  <a16:creationId xmlns:a16="http://schemas.microsoft.com/office/drawing/2014/main" id="{75A316A1-B385-8436-3AFD-047D2D533025}"/>
                </a:ext>
              </a:extLst>
            </p:cNvPr>
            <p:cNvSpPr>
              <a:spLocks noChangeArrowheads="1"/>
            </p:cNvSpPr>
            <p:nvPr/>
          </p:nvSpPr>
          <p:spPr bwMode="auto">
            <a:xfrm>
              <a:off x="1004888" y="5840413"/>
              <a:ext cx="774700" cy="9525"/>
            </a:xfrm>
            <a:prstGeom prst="rect">
              <a:avLst/>
            </a:prstGeom>
            <a:solidFill>
              <a:srgbClr val="D1EA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35">
              <a:extLst>
                <a:ext uri="{FF2B5EF4-FFF2-40B4-BE49-F238E27FC236}">
                  <a16:creationId xmlns:a16="http://schemas.microsoft.com/office/drawing/2014/main" id="{96CE8640-2621-C04C-B33F-E344FF5A4AF8}"/>
                </a:ext>
              </a:extLst>
            </p:cNvPr>
            <p:cNvSpPr>
              <a:spLocks noChangeArrowheads="1"/>
            </p:cNvSpPr>
            <p:nvPr/>
          </p:nvSpPr>
          <p:spPr bwMode="auto">
            <a:xfrm>
              <a:off x="1004888" y="5849938"/>
              <a:ext cx="774700" cy="9525"/>
            </a:xfrm>
            <a:prstGeom prst="rect">
              <a:avLst/>
            </a:prstGeom>
            <a:solidFill>
              <a:srgbClr val="CDE9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36">
              <a:extLst>
                <a:ext uri="{FF2B5EF4-FFF2-40B4-BE49-F238E27FC236}">
                  <a16:creationId xmlns:a16="http://schemas.microsoft.com/office/drawing/2014/main" id="{6FF15F92-3E62-5FBA-BA68-49C05F4FE170}"/>
                </a:ext>
              </a:extLst>
            </p:cNvPr>
            <p:cNvSpPr>
              <a:spLocks noChangeArrowheads="1"/>
            </p:cNvSpPr>
            <p:nvPr/>
          </p:nvSpPr>
          <p:spPr bwMode="auto">
            <a:xfrm>
              <a:off x="1004888" y="5859463"/>
              <a:ext cx="774700" cy="9525"/>
            </a:xfrm>
            <a:prstGeom prst="rect">
              <a:avLst/>
            </a:prstGeom>
            <a:solidFill>
              <a:srgbClr val="C9E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37">
              <a:extLst>
                <a:ext uri="{FF2B5EF4-FFF2-40B4-BE49-F238E27FC236}">
                  <a16:creationId xmlns:a16="http://schemas.microsoft.com/office/drawing/2014/main" id="{8E50C795-E5AA-5D72-1E0A-C52F8B88104C}"/>
                </a:ext>
              </a:extLst>
            </p:cNvPr>
            <p:cNvSpPr>
              <a:spLocks noChangeArrowheads="1"/>
            </p:cNvSpPr>
            <p:nvPr/>
          </p:nvSpPr>
          <p:spPr bwMode="auto">
            <a:xfrm>
              <a:off x="1004888" y="5868988"/>
              <a:ext cx="774700" cy="9525"/>
            </a:xfrm>
            <a:prstGeom prst="rect">
              <a:avLst/>
            </a:prstGeom>
            <a:solidFill>
              <a:srgbClr val="C5E5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38">
              <a:extLst>
                <a:ext uri="{FF2B5EF4-FFF2-40B4-BE49-F238E27FC236}">
                  <a16:creationId xmlns:a16="http://schemas.microsoft.com/office/drawing/2014/main" id="{64AA8691-297D-50B9-AF32-573D60D4A1A6}"/>
                </a:ext>
              </a:extLst>
            </p:cNvPr>
            <p:cNvSpPr>
              <a:spLocks noChangeArrowheads="1"/>
            </p:cNvSpPr>
            <p:nvPr/>
          </p:nvSpPr>
          <p:spPr bwMode="auto">
            <a:xfrm>
              <a:off x="1004888" y="5878513"/>
              <a:ext cx="774700" cy="9525"/>
            </a:xfrm>
            <a:prstGeom prst="rect">
              <a:avLst/>
            </a:prstGeom>
            <a:solidFill>
              <a:srgbClr val="C1E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39">
              <a:extLst>
                <a:ext uri="{FF2B5EF4-FFF2-40B4-BE49-F238E27FC236}">
                  <a16:creationId xmlns:a16="http://schemas.microsoft.com/office/drawing/2014/main" id="{BB39DECA-B446-62C6-DF06-358E59C7DD8A}"/>
                </a:ext>
              </a:extLst>
            </p:cNvPr>
            <p:cNvSpPr>
              <a:spLocks noChangeArrowheads="1"/>
            </p:cNvSpPr>
            <p:nvPr/>
          </p:nvSpPr>
          <p:spPr bwMode="auto">
            <a:xfrm>
              <a:off x="1004888" y="5888038"/>
              <a:ext cx="774700" cy="9525"/>
            </a:xfrm>
            <a:prstGeom prst="rect">
              <a:avLst/>
            </a:prstGeom>
            <a:solidFill>
              <a:srgbClr val="BDE3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40">
              <a:extLst>
                <a:ext uri="{FF2B5EF4-FFF2-40B4-BE49-F238E27FC236}">
                  <a16:creationId xmlns:a16="http://schemas.microsoft.com/office/drawing/2014/main" id="{050466CD-ED45-5B62-14AA-5B5289E45D0F}"/>
                </a:ext>
              </a:extLst>
            </p:cNvPr>
            <p:cNvSpPr>
              <a:spLocks noChangeArrowheads="1"/>
            </p:cNvSpPr>
            <p:nvPr/>
          </p:nvSpPr>
          <p:spPr bwMode="auto">
            <a:xfrm>
              <a:off x="1004888" y="5897563"/>
              <a:ext cx="774700" cy="9525"/>
            </a:xfrm>
            <a:prstGeom prst="rect">
              <a:avLst/>
            </a:prstGeom>
            <a:solidFill>
              <a:srgbClr val="B9E1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41">
              <a:extLst>
                <a:ext uri="{FF2B5EF4-FFF2-40B4-BE49-F238E27FC236}">
                  <a16:creationId xmlns:a16="http://schemas.microsoft.com/office/drawing/2014/main" id="{ADB30E75-C376-DD1C-DF0A-CA1F0310E693}"/>
                </a:ext>
              </a:extLst>
            </p:cNvPr>
            <p:cNvSpPr>
              <a:spLocks noChangeArrowheads="1"/>
            </p:cNvSpPr>
            <p:nvPr/>
          </p:nvSpPr>
          <p:spPr bwMode="auto">
            <a:xfrm>
              <a:off x="1004888" y="5907088"/>
              <a:ext cx="774700" cy="9525"/>
            </a:xfrm>
            <a:prstGeom prst="rect">
              <a:avLst/>
            </a:prstGeom>
            <a:solidFill>
              <a:srgbClr val="B6E0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42">
              <a:extLst>
                <a:ext uri="{FF2B5EF4-FFF2-40B4-BE49-F238E27FC236}">
                  <a16:creationId xmlns:a16="http://schemas.microsoft.com/office/drawing/2014/main" id="{E197A17E-B971-7138-6E08-BCAC81D7500D}"/>
                </a:ext>
              </a:extLst>
            </p:cNvPr>
            <p:cNvSpPr>
              <a:spLocks noChangeArrowheads="1"/>
            </p:cNvSpPr>
            <p:nvPr/>
          </p:nvSpPr>
          <p:spPr bwMode="auto">
            <a:xfrm>
              <a:off x="1004888" y="5916613"/>
              <a:ext cx="774700" cy="9525"/>
            </a:xfrm>
            <a:prstGeom prst="rect">
              <a:avLst/>
            </a:prstGeom>
            <a:solidFill>
              <a:srgbClr val="B2DE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43">
              <a:extLst>
                <a:ext uri="{FF2B5EF4-FFF2-40B4-BE49-F238E27FC236}">
                  <a16:creationId xmlns:a16="http://schemas.microsoft.com/office/drawing/2014/main" id="{374B25B4-1596-A4B5-A416-9710DAFC3EA6}"/>
                </a:ext>
              </a:extLst>
            </p:cNvPr>
            <p:cNvSpPr>
              <a:spLocks noChangeArrowheads="1"/>
            </p:cNvSpPr>
            <p:nvPr/>
          </p:nvSpPr>
          <p:spPr bwMode="auto">
            <a:xfrm>
              <a:off x="1004888" y="5926138"/>
              <a:ext cx="774700" cy="9525"/>
            </a:xfrm>
            <a:prstGeom prst="rect">
              <a:avLst/>
            </a:prstGeom>
            <a:solidFill>
              <a:srgbClr val="AEDD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44">
              <a:extLst>
                <a:ext uri="{FF2B5EF4-FFF2-40B4-BE49-F238E27FC236}">
                  <a16:creationId xmlns:a16="http://schemas.microsoft.com/office/drawing/2014/main" id="{F72ED71C-C2EA-957E-9E67-4D811A0D0752}"/>
                </a:ext>
              </a:extLst>
            </p:cNvPr>
            <p:cNvSpPr>
              <a:spLocks noChangeArrowheads="1"/>
            </p:cNvSpPr>
            <p:nvPr/>
          </p:nvSpPr>
          <p:spPr bwMode="auto">
            <a:xfrm>
              <a:off x="1004888" y="5935663"/>
              <a:ext cx="774700" cy="9525"/>
            </a:xfrm>
            <a:prstGeom prst="rect">
              <a:avLst/>
            </a:prstGeom>
            <a:solidFill>
              <a:srgbClr val="AAD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45">
              <a:extLst>
                <a:ext uri="{FF2B5EF4-FFF2-40B4-BE49-F238E27FC236}">
                  <a16:creationId xmlns:a16="http://schemas.microsoft.com/office/drawing/2014/main" id="{6EB7690C-CC81-5AA6-811C-A8EA5C253754}"/>
                </a:ext>
              </a:extLst>
            </p:cNvPr>
            <p:cNvSpPr>
              <a:spLocks noChangeArrowheads="1"/>
            </p:cNvSpPr>
            <p:nvPr/>
          </p:nvSpPr>
          <p:spPr bwMode="auto">
            <a:xfrm>
              <a:off x="1004888" y="5945188"/>
              <a:ext cx="774700" cy="9525"/>
            </a:xfrm>
            <a:prstGeom prst="rect">
              <a:avLst/>
            </a:prstGeom>
            <a:solidFill>
              <a:srgbClr val="A7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46">
              <a:extLst>
                <a:ext uri="{FF2B5EF4-FFF2-40B4-BE49-F238E27FC236}">
                  <a16:creationId xmlns:a16="http://schemas.microsoft.com/office/drawing/2014/main" id="{74ECA0F2-2FC1-7FE1-9B27-70FC981BD305}"/>
                </a:ext>
              </a:extLst>
            </p:cNvPr>
            <p:cNvSpPr>
              <a:spLocks noChangeArrowheads="1"/>
            </p:cNvSpPr>
            <p:nvPr/>
          </p:nvSpPr>
          <p:spPr bwMode="auto">
            <a:xfrm>
              <a:off x="1004888" y="5954713"/>
              <a:ext cx="774700" cy="9525"/>
            </a:xfrm>
            <a:prstGeom prst="rect">
              <a:avLst/>
            </a:prstGeom>
            <a:solidFill>
              <a:srgbClr val="A3D9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47">
              <a:extLst>
                <a:ext uri="{FF2B5EF4-FFF2-40B4-BE49-F238E27FC236}">
                  <a16:creationId xmlns:a16="http://schemas.microsoft.com/office/drawing/2014/main" id="{252F510B-0744-D731-FB89-820110B40DCE}"/>
                </a:ext>
              </a:extLst>
            </p:cNvPr>
            <p:cNvSpPr>
              <a:spLocks noChangeArrowheads="1"/>
            </p:cNvSpPr>
            <p:nvPr/>
          </p:nvSpPr>
          <p:spPr bwMode="auto">
            <a:xfrm>
              <a:off x="1004888" y="5964238"/>
              <a:ext cx="774700" cy="9525"/>
            </a:xfrm>
            <a:prstGeom prst="rect">
              <a:avLst/>
            </a:prstGeom>
            <a:solidFill>
              <a:srgbClr val="9FD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48">
              <a:extLst>
                <a:ext uri="{FF2B5EF4-FFF2-40B4-BE49-F238E27FC236}">
                  <a16:creationId xmlns:a16="http://schemas.microsoft.com/office/drawing/2014/main" id="{55F5E7F6-50F2-6E70-1B16-7A354C24D549}"/>
                </a:ext>
              </a:extLst>
            </p:cNvPr>
            <p:cNvSpPr>
              <a:spLocks noChangeArrowheads="1"/>
            </p:cNvSpPr>
            <p:nvPr/>
          </p:nvSpPr>
          <p:spPr bwMode="auto">
            <a:xfrm>
              <a:off x="1004888" y="5973763"/>
              <a:ext cx="774700" cy="11113"/>
            </a:xfrm>
            <a:prstGeom prst="rect">
              <a:avLst/>
            </a:prstGeom>
            <a:solidFill>
              <a:srgbClr val="9CD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49">
              <a:extLst>
                <a:ext uri="{FF2B5EF4-FFF2-40B4-BE49-F238E27FC236}">
                  <a16:creationId xmlns:a16="http://schemas.microsoft.com/office/drawing/2014/main" id="{C97826A0-3975-7DD2-4797-FE3D46BA4016}"/>
                </a:ext>
              </a:extLst>
            </p:cNvPr>
            <p:cNvSpPr>
              <a:spLocks noChangeArrowheads="1"/>
            </p:cNvSpPr>
            <p:nvPr/>
          </p:nvSpPr>
          <p:spPr bwMode="auto">
            <a:xfrm>
              <a:off x="1004888" y="5984876"/>
              <a:ext cx="774700" cy="9525"/>
            </a:xfrm>
            <a:prstGeom prst="rect">
              <a:avLst/>
            </a:prstGeom>
            <a:solidFill>
              <a:srgbClr val="99D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50">
              <a:extLst>
                <a:ext uri="{FF2B5EF4-FFF2-40B4-BE49-F238E27FC236}">
                  <a16:creationId xmlns:a16="http://schemas.microsoft.com/office/drawing/2014/main" id="{36414AEC-0CC1-E594-7537-BE040A22F3AF}"/>
                </a:ext>
              </a:extLst>
            </p:cNvPr>
            <p:cNvSpPr>
              <a:spLocks noChangeArrowheads="1"/>
            </p:cNvSpPr>
            <p:nvPr/>
          </p:nvSpPr>
          <p:spPr bwMode="auto">
            <a:xfrm>
              <a:off x="1004888" y="5994401"/>
              <a:ext cx="774700" cy="9525"/>
            </a:xfrm>
            <a:prstGeom prst="rect">
              <a:avLst/>
            </a:prstGeom>
            <a:solidFill>
              <a:srgbClr val="95D5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51">
              <a:extLst>
                <a:ext uri="{FF2B5EF4-FFF2-40B4-BE49-F238E27FC236}">
                  <a16:creationId xmlns:a16="http://schemas.microsoft.com/office/drawing/2014/main" id="{ABC08CDE-332B-0022-DF1E-3D9FF418D25C}"/>
                </a:ext>
              </a:extLst>
            </p:cNvPr>
            <p:cNvSpPr>
              <a:spLocks noChangeArrowheads="1"/>
            </p:cNvSpPr>
            <p:nvPr/>
          </p:nvSpPr>
          <p:spPr bwMode="auto">
            <a:xfrm>
              <a:off x="1004888" y="6003926"/>
              <a:ext cx="774700" cy="9525"/>
            </a:xfrm>
            <a:prstGeom prst="rect">
              <a:avLst/>
            </a:prstGeom>
            <a:solidFill>
              <a:srgbClr val="92D4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52">
              <a:extLst>
                <a:ext uri="{FF2B5EF4-FFF2-40B4-BE49-F238E27FC236}">
                  <a16:creationId xmlns:a16="http://schemas.microsoft.com/office/drawing/2014/main" id="{18FFF078-E569-3D55-4386-5FECDB014CCB}"/>
                </a:ext>
              </a:extLst>
            </p:cNvPr>
            <p:cNvSpPr>
              <a:spLocks noChangeArrowheads="1"/>
            </p:cNvSpPr>
            <p:nvPr/>
          </p:nvSpPr>
          <p:spPr bwMode="auto">
            <a:xfrm>
              <a:off x="1004888" y="6013451"/>
              <a:ext cx="774700" cy="9525"/>
            </a:xfrm>
            <a:prstGeom prst="rect">
              <a:avLst/>
            </a:prstGeom>
            <a:solidFill>
              <a:srgbClr val="90D3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53">
              <a:extLst>
                <a:ext uri="{FF2B5EF4-FFF2-40B4-BE49-F238E27FC236}">
                  <a16:creationId xmlns:a16="http://schemas.microsoft.com/office/drawing/2014/main" id="{48EA4981-9D65-6544-B616-21944CA96ACA}"/>
                </a:ext>
              </a:extLst>
            </p:cNvPr>
            <p:cNvSpPr>
              <a:spLocks noChangeArrowheads="1"/>
            </p:cNvSpPr>
            <p:nvPr/>
          </p:nvSpPr>
          <p:spPr bwMode="auto">
            <a:xfrm>
              <a:off x="1004888" y="6022976"/>
              <a:ext cx="774700" cy="9525"/>
            </a:xfrm>
            <a:prstGeom prst="rect">
              <a:avLst/>
            </a:prstGeom>
            <a:solidFill>
              <a:srgbClr val="8ED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54">
              <a:extLst>
                <a:ext uri="{FF2B5EF4-FFF2-40B4-BE49-F238E27FC236}">
                  <a16:creationId xmlns:a16="http://schemas.microsoft.com/office/drawing/2014/main" id="{C3D97DA9-EAE0-C835-F5E3-3B4A1FCDB3FF}"/>
                </a:ext>
              </a:extLst>
            </p:cNvPr>
            <p:cNvSpPr>
              <a:spLocks noChangeArrowheads="1"/>
            </p:cNvSpPr>
            <p:nvPr/>
          </p:nvSpPr>
          <p:spPr bwMode="auto">
            <a:xfrm>
              <a:off x="1004888" y="6032501"/>
              <a:ext cx="774700" cy="9525"/>
            </a:xfrm>
            <a:prstGeom prst="rect">
              <a:avLst/>
            </a:prstGeom>
            <a:solidFill>
              <a:srgbClr val="8BD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55">
              <a:extLst>
                <a:ext uri="{FF2B5EF4-FFF2-40B4-BE49-F238E27FC236}">
                  <a16:creationId xmlns:a16="http://schemas.microsoft.com/office/drawing/2014/main" id="{853AB101-0578-BCB4-63B6-8CF2C75363BC}"/>
                </a:ext>
              </a:extLst>
            </p:cNvPr>
            <p:cNvSpPr>
              <a:spLocks noChangeArrowheads="1"/>
            </p:cNvSpPr>
            <p:nvPr/>
          </p:nvSpPr>
          <p:spPr bwMode="auto">
            <a:xfrm>
              <a:off x="1004888" y="6042026"/>
              <a:ext cx="774700" cy="9525"/>
            </a:xfrm>
            <a:prstGeom prst="rect">
              <a:avLst/>
            </a:prstGeom>
            <a:solidFill>
              <a:srgbClr val="89D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56">
              <a:extLst>
                <a:ext uri="{FF2B5EF4-FFF2-40B4-BE49-F238E27FC236}">
                  <a16:creationId xmlns:a16="http://schemas.microsoft.com/office/drawing/2014/main" id="{BEBFE360-3C42-664C-2559-85F2F4BD3726}"/>
                </a:ext>
              </a:extLst>
            </p:cNvPr>
            <p:cNvSpPr>
              <a:spLocks noChangeArrowheads="1"/>
            </p:cNvSpPr>
            <p:nvPr/>
          </p:nvSpPr>
          <p:spPr bwMode="auto">
            <a:xfrm>
              <a:off x="1004888" y="6051551"/>
              <a:ext cx="774700" cy="9525"/>
            </a:xfrm>
            <a:prstGeom prst="rect">
              <a:avLst/>
            </a:prstGeom>
            <a:solidFill>
              <a:srgbClr val="87D1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57">
              <a:extLst>
                <a:ext uri="{FF2B5EF4-FFF2-40B4-BE49-F238E27FC236}">
                  <a16:creationId xmlns:a16="http://schemas.microsoft.com/office/drawing/2014/main" id="{1ABFEA95-C512-9D50-7CCB-06721D5BB1E0}"/>
                </a:ext>
              </a:extLst>
            </p:cNvPr>
            <p:cNvSpPr>
              <a:spLocks noChangeArrowheads="1"/>
            </p:cNvSpPr>
            <p:nvPr/>
          </p:nvSpPr>
          <p:spPr bwMode="auto">
            <a:xfrm>
              <a:off x="1004888" y="6061076"/>
              <a:ext cx="774700" cy="9525"/>
            </a:xfrm>
            <a:prstGeom prst="rect">
              <a:avLst/>
            </a:prstGeom>
            <a:solidFill>
              <a:srgbClr val="85D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58">
              <a:extLst>
                <a:ext uri="{FF2B5EF4-FFF2-40B4-BE49-F238E27FC236}">
                  <a16:creationId xmlns:a16="http://schemas.microsoft.com/office/drawing/2014/main" id="{75220556-3067-B655-751B-FCB372B6494A}"/>
                </a:ext>
              </a:extLst>
            </p:cNvPr>
            <p:cNvSpPr>
              <a:spLocks noChangeArrowheads="1"/>
            </p:cNvSpPr>
            <p:nvPr/>
          </p:nvSpPr>
          <p:spPr bwMode="auto">
            <a:xfrm>
              <a:off x="1004888" y="6070601"/>
              <a:ext cx="774700" cy="9525"/>
            </a:xfrm>
            <a:prstGeom prst="rect">
              <a:avLst/>
            </a:prstGeom>
            <a:solidFill>
              <a:srgbClr val="83CF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59">
              <a:extLst>
                <a:ext uri="{FF2B5EF4-FFF2-40B4-BE49-F238E27FC236}">
                  <a16:creationId xmlns:a16="http://schemas.microsoft.com/office/drawing/2014/main" id="{3CE3231E-DA69-05AC-B4DE-657FB4359691}"/>
                </a:ext>
              </a:extLst>
            </p:cNvPr>
            <p:cNvSpPr>
              <a:spLocks noChangeArrowheads="1"/>
            </p:cNvSpPr>
            <p:nvPr/>
          </p:nvSpPr>
          <p:spPr bwMode="auto">
            <a:xfrm>
              <a:off x="1004888" y="6080126"/>
              <a:ext cx="774700" cy="9525"/>
            </a:xfrm>
            <a:prstGeom prst="rect">
              <a:avLst/>
            </a:prstGeom>
            <a:solidFill>
              <a:srgbClr val="82CF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60">
              <a:extLst>
                <a:ext uri="{FF2B5EF4-FFF2-40B4-BE49-F238E27FC236}">
                  <a16:creationId xmlns:a16="http://schemas.microsoft.com/office/drawing/2014/main" id="{EBE34783-A3BC-CE03-ED10-341769E315C1}"/>
                </a:ext>
              </a:extLst>
            </p:cNvPr>
            <p:cNvSpPr>
              <a:spLocks noChangeArrowheads="1"/>
            </p:cNvSpPr>
            <p:nvPr/>
          </p:nvSpPr>
          <p:spPr bwMode="auto">
            <a:xfrm>
              <a:off x="1004888" y="6089651"/>
              <a:ext cx="774700" cy="9525"/>
            </a:xfrm>
            <a:prstGeom prst="rect">
              <a:avLst/>
            </a:prstGeom>
            <a:solidFill>
              <a:srgbClr val="81C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61">
              <a:extLst>
                <a:ext uri="{FF2B5EF4-FFF2-40B4-BE49-F238E27FC236}">
                  <a16:creationId xmlns:a16="http://schemas.microsoft.com/office/drawing/2014/main" id="{15F6DF2F-E4F4-A866-CAA1-F32337D17D70}"/>
                </a:ext>
              </a:extLst>
            </p:cNvPr>
            <p:cNvSpPr>
              <a:spLocks noChangeArrowheads="1"/>
            </p:cNvSpPr>
            <p:nvPr/>
          </p:nvSpPr>
          <p:spPr bwMode="auto">
            <a:xfrm>
              <a:off x="1004888" y="6099176"/>
              <a:ext cx="774700" cy="9525"/>
            </a:xfrm>
            <a:prstGeom prst="rect">
              <a:avLst/>
            </a:prstGeom>
            <a:solidFill>
              <a:srgbClr val="7FCE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62">
              <a:extLst>
                <a:ext uri="{FF2B5EF4-FFF2-40B4-BE49-F238E27FC236}">
                  <a16:creationId xmlns:a16="http://schemas.microsoft.com/office/drawing/2014/main" id="{5E3B547F-2DB6-0976-0BBE-AC4DDE6906E2}"/>
                </a:ext>
              </a:extLst>
            </p:cNvPr>
            <p:cNvSpPr>
              <a:spLocks noChangeArrowheads="1"/>
            </p:cNvSpPr>
            <p:nvPr/>
          </p:nvSpPr>
          <p:spPr bwMode="auto">
            <a:xfrm>
              <a:off x="1004888" y="6108701"/>
              <a:ext cx="774700" cy="19050"/>
            </a:xfrm>
            <a:prstGeom prst="rect">
              <a:avLst/>
            </a:prstGeom>
            <a:solidFill>
              <a:srgbClr val="7ECE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63">
              <a:extLst>
                <a:ext uri="{FF2B5EF4-FFF2-40B4-BE49-F238E27FC236}">
                  <a16:creationId xmlns:a16="http://schemas.microsoft.com/office/drawing/2014/main" id="{F0DCFDA1-F276-ADE4-9E05-CAF61626F12A}"/>
                </a:ext>
              </a:extLst>
            </p:cNvPr>
            <p:cNvSpPr>
              <a:spLocks/>
            </p:cNvSpPr>
            <p:nvPr/>
          </p:nvSpPr>
          <p:spPr bwMode="auto">
            <a:xfrm>
              <a:off x="1014413" y="5832476"/>
              <a:ext cx="754063" cy="285750"/>
            </a:xfrm>
            <a:custGeom>
              <a:avLst/>
              <a:gdLst>
                <a:gd name="T0" fmla="*/ 0 w 475"/>
                <a:gd name="T1" fmla="*/ 60 h 180"/>
                <a:gd name="T2" fmla="*/ 42 w 475"/>
                <a:gd name="T3" fmla="*/ 35 h 180"/>
                <a:gd name="T4" fmla="*/ 207 w 475"/>
                <a:gd name="T5" fmla="*/ 129 h 180"/>
                <a:gd name="T6" fmla="*/ 432 w 475"/>
                <a:gd name="T7" fmla="*/ 0 h 180"/>
                <a:gd name="T8" fmla="*/ 475 w 475"/>
                <a:gd name="T9" fmla="*/ 25 h 180"/>
                <a:gd name="T10" fmla="*/ 207 w 475"/>
                <a:gd name="T11" fmla="*/ 180 h 180"/>
                <a:gd name="T12" fmla="*/ 0 w 475"/>
                <a:gd name="T13" fmla="*/ 60 h 180"/>
              </a:gdLst>
              <a:ahLst/>
              <a:cxnLst>
                <a:cxn ang="0">
                  <a:pos x="T0" y="T1"/>
                </a:cxn>
                <a:cxn ang="0">
                  <a:pos x="T2" y="T3"/>
                </a:cxn>
                <a:cxn ang="0">
                  <a:pos x="T4" y="T5"/>
                </a:cxn>
                <a:cxn ang="0">
                  <a:pos x="T6" y="T7"/>
                </a:cxn>
                <a:cxn ang="0">
                  <a:pos x="T8" y="T9"/>
                </a:cxn>
                <a:cxn ang="0">
                  <a:pos x="T10" y="T11"/>
                </a:cxn>
                <a:cxn ang="0">
                  <a:pos x="T12" y="T13"/>
                </a:cxn>
              </a:cxnLst>
              <a:rect l="0" t="0" r="r" b="b"/>
              <a:pathLst>
                <a:path w="475" h="180">
                  <a:moveTo>
                    <a:pt x="0" y="60"/>
                  </a:moveTo>
                  <a:lnTo>
                    <a:pt x="42" y="35"/>
                  </a:lnTo>
                  <a:lnTo>
                    <a:pt x="207" y="129"/>
                  </a:lnTo>
                  <a:lnTo>
                    <a:pt x="432" y="0"/>
                  </a:lnTo>
                  <a:lnTo>
                    <a:pt x="475" y="25"/>
                  </a:lnTo>
                  <a:lnTo>
                    <a:pt x="207" y="180"/>
                  </a:lnTo>
                  <a:lnTo>
                    <a:pt x="0" y="6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Freeform 64">
              <a:extLst>
                <a:ext uri="{FF2B5EF4-FFF2-40B4-BE49-F238E27FC236}">
                  <a16:creationId xmlns:a16="http://schemas.microsoft.com/office/drawing/2014/main" id="{BC4E4A06-1405-4DD7-FFB0-07BC26C9C79D}"/>
                </a:ext>
              </a:extLst>
            </p:cNvPr>
            <p:cNvSpPr>
              <a:spLocks/>
            </p:cNvSpPr>
            <p:nvPr/>
          </p:nvSpPr>
          <p:spPr bwMode="auto">
            <a:xfrm>
              <a:off x="1009650" y="5599113"/>
              <a:ext cx="758825" cy="438150"/>
            </a:xfrm>
            <a:custGeom>
              <a:avLst/>
              <a:gdLst>
                <a:gd name="T0" fmla="*/ 0 w 478"/>
                <a:gd name="T1" fmla="*/ 156 h 276"/>
                <a:gd name="T2" fmla="*/ 271 w 478"/>
                <a:gd name="T3" fmla="*/ 0 h 276"/>
                <a:gd name="T4" fmla="*/ 478 w 478"/>
                <a:gd name="T5" fmla="*/ 121 h 276"/>
                <a:gd name="T6" fmla="*/ 210 w 478"/>
                <a:gd name="T7" fmla="*/ 276 h 276"/>
                <a:gd name="T8" fmla="*/ 0 w 478"/>
                <a:gd name="T9" fmla="*/ 156 h 276"/>
              </a:gdLst>
              <a:ahLst/>
              <a:cxnLst>
                <a:cxn ang="0">
                  <a:pos x="T0" y="T1"/>
                </a:cxn>
                <a:cxn ang="0">
                  <a:pos x="T2" y="T3"/>
                </a:cxn>
                <a:cxn ang="0">
                  <a:pos x="T4" y="T5"/>
                </a:cxn>
                <a:cxn ang="0">
                  <a:pos x="T6" y="T7"/>
                </a:cxn>
                <a:cxn ang="0">
                  <a:pos x="T8" y="T9"/>
                </a:cxn>
              </a:cxnLst>
              <a:rect l="0" t="0" r="r" b="b"/>
              <a:pathLst>
                <a:path w="478" h="276">
                  <a:moveTo>
                    <a:pt x="0" y="156"/>
                  </a:moveTo>
                  <a:lnTo>
                    <a:pt x="271" y="0"/>
                  </a:lnTo>
                  <a:lnTo>
                    <a:pt x="478" y="121"/>
                  </a:lnTo>
                  <a:lnTo>
                    <a:pt x="210" y="276"/>
                  </a:lnTo>
                  <a:lnTo>
                    <a:pt x="0" y="156"/>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Rectangle 68">
              <a:extLst>
                <a:ext uri="{FF2B5EF4-FFF2-40B4-BE49-F238E27FC236}">
                  <a16:creationId xmlns:a16="http://schemas.microsoft.com/office/drawing/2014/main" id="{8374EA60-2F90-5D25-29BC-1400F33BA5C9}"/>
                </a:ext>
              </a:extLst>
            </p:cNvPr>
            <p:cNvSpPr>
              <a:spLocks noChangeArrowheads="1"/>
            </p:cNvSpPr>
            <p:nvPr/>
          </p:nvSpPr>
          <p:spPr bwMode="auto">
            <a:xfrm>
              <a:off x="1004888" y="5562601"/>
              <a:ext cx="698500" cy="9525"/>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69">
              <a:extLst>
                <a:ext uri="{FF2B5EF4-FFF2-40B4-BE49-F238E27FC236}">
                  <a16:creationId xmlns:a16="http://schemas.microsoft.com/office/drawing/2014/main" id="{E662A723-2CA2-B6E7-3BA9-5107EEE8356A}"/>
                </a:ext>
              </a:extLst>
            </p:cNvPr>
            <p:cNvSpPr>
              <a:spLocks noChangeArrowheads="1"/>
            </p:cNvSpPr>
            <p:nvPr/>
          </p:nvSpPr>
          <p:spPr bwMode="auto">
            <a:xfrm>
              <a:off x="1004888" y="5572126"/>
              <a:ext cx="698500" cy="9525"/>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70">
              <a:extLst>
                <a:ext uri="{FF2B5EF4-FFF2-40B4-BE49-F238E27FC236}">
                  <a16:creationId xmlns:a16="http://schemas.microsoft.com/office/drawing/2014/main" id="{4DD2C857-1EF6-1865-C482-40C526D5A570}"/>
                </a:ext>
              </a:extLst>
            </p:cNvPr>
            <p:cNvSpPr>
              <a:spLocks noChangeArrowheads="1"/>
            </p:cNvSpPr>
            <p:nvPr/>
          </p:nvSpPr>
          <p:spPr bwMode="auto">
            <a:xfrm>
              <a:off x="1004888" y="5581651"/>
              <a:ext cx="698500" cy="9525"/>
            </a:xfrm>
            <a:prstGeom prst="rect">
              <a:avLst/>
            </a:prstGeom>
            <a:solidFill>
              <a:srgbClr val="FC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71">
              <a:extLst>
                <a:ext uri="{FF2B5EF4-FFF2-40B4-BE49-F238E27FC236}">
                  <a16:creationId xmlns:a16="http://schemas.microsoft.com/office/drawing/2014/main" id="{20642C5B-83E7-39BD-5BFE-F21B9CA858F7}"/>
                </a:ext>
              </a:extLst>
            </p:cNvPr>
            <p:cNvSpPr>
              <a:spLocks noChangeArrowheads="1"/>
            </p:cNvSpPr>
            <p:nvPr/>
          </p:nvSpPr>
          <p:spPr bwMode="auto">
            <a:xfrm>
              <a:off x="1004888" y="5591176"/>
              <a:ext cx="698500" cy="9525"/>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72">
              <a:extLst>
                <a:ext uri="{FF2B5EF4-FFF2-40B4-BE49-F238E27FC236}">
                  <a16:creationId xmlns:a16="http://schemas.microsoft.com/office/drawing/2014/main" id="{EB3D6101-E8B4-D9F6-604C-EBBE2374B51E}"/>
                </a:ext>
              </a:extLst>
            </p:cNvPr>
            <p:cNvSpPr>
              <a:spLocks noChangeArrowheads="1"/>
            </p:cNvSpPr>
            <p:nvPr/>
          </p:nvSpPr>
          <p:spPr bwMode="auto">
            <a:xfrm>
              <a:off x="1004888" y="5600701"/>
              <a:ext cx="698500" cy="9525"/>
            </a:xfrm>
            <a:prstGeom prst="rect">
              <a:avLst/>
            </a:prstGeom>
            <a:solidFill>
              <a:srgbClr val="FB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73">
              <a:extLst>
                <a:ext uri="{FF2B5EF4-FFF2-40B4-BE49-F238E27FC236}">
                  <a16:creationId xmlns:a16="http://schemas.microsoft.com/office/drawing/2014/main" id="{D83DC3B3-6F37-FA8C-A6F7-26C753C14DBC}"/>
                </a:ext>
              </a:extLst>
            </p:cNvPr>
            <p:cNvSpPr>
              <a:spLocks noChangeArrowheads="1"/>
            </p:cNvSpPr>
            <p:nvPr/>
          </p:nvSpPr>
          <p:spPr bwMode="auto">
            <a:xfrm>
              <a:off x="1004888" y="5610226"/>
              <a:ext cx="698500" cy="9525"/>
            </a:xfrm>
            <a:prstGeom prst="rect">
              <a:avLst/>
            </a:prstGeom>
            <a:solidFill>
              <a:srgbClr val="FA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74">
              <a:extLst>
                <a:ext uri="{FF2B5EF4-FFF2-40B4-BE49-F238E27FC236}">
                  <a16:creationId xmlns:a16="http://schemas.microsoft.com/office/drawing/2014/main" id="{F6F81D31-6F9A-AED8-A46A-7BE49704ACD8}"/>
                </a:ext>
              </a:extLst>
            </p:cNvPr>
            <p:cNvSpPr>
              <a:spLocks noChangeArrowheads="1"/>
            </p:cNvSpPr>
            <p:nvPr/>
          </p:nvSpPr>
          <p:spPr bwMode="auto">
            <a:xfrm>
              <a:off x="1004888" y="5619751"/>
              <a:ext cx="698500" cy="9525"/>
            </a:xfrm>
            <a:prstGeom prst="rect">
              <a:avLst/>
            </a:prstGeom>
            <a:solidFill>
              <a:srgbClr val="F9FD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75">
              <a:extLst>
                <a:ext uri="{FF2B5EF4-FFF2-40B4-BE49-F238E27FC236}">
                  <a16:creationId xmlns:a16="http://schemas.microsoft.com/office/drawing/2014/main" id="{7B7F094E-D3CD-5699-6CBB-580907DC58E0}"/>
                </a:ext>
              </a:extLst>
            </p:cNvPr>
            <p:cNvSpPr>
              <a:spLocks noChangeArrowheads="1"/>
            </p:cNvSpPr>
            <p:nvPr/>
          </p:nvSpPr>
          <p:spPr bwMode="auto">
            <a:xfrm>
              <a:off x="1004888" y="5629276"/>
              <a:ext cx="698500" cy="9525"/>
            </a:xfrm>
            <a:prstGeom prst="rect">
              <a:avLst/>
            </a:prstGeom>
            <a:solidFill>
              <a:srgbClr val="F8FC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76">
              <a:extLst>
                <a:ext uri="{FF2B5EF4-FFF2-40B4-BE49-F238E27FC236}">
                  <a16:creationId xmlns:a16="http://schemas.microsoft.com/office/drawing/2014/main" id="{1491EE7D-35C9-E65F-0DBD-7508ED7260C8}"/>
                </a:ext>
              </a:extLst>
            </p:cNvPr>
            <p:cNvSpPr>
              <a:spLocks noChangeArrowheads="1"/>
            </p:cNvSpPr>
            <p:nvPr/>
          </p:nvSpPr>
          <p:spPr bwMode="auto">
            <a:xfrm>
              <a:off x="1004888" y="5638801"/>
              <a:ext cx="698500" cy="9525"/>
            </a:xfrm>
            <a:prstGeom prst="rect">
              <a:avLst/>
            </a:prstGeom>
            <a:solidFill>
              <a:srgbClr val="F6FC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77">
              <a:extLst>
                <a:ext uri="{FF2B5EF4-FFF2-40B4-BE49-F238E27FC236}">
                  <a16:creationId xmlns:a16="http://schemas.microsoft.com/office/drawing/2014/main" id="{1361E0FF-D012-B98F-FC38-B3F741B1C2AB}"/>
                </a:ext>
              </a:extLst>
            </p:cNvPr>
            <p:cNvSpPr>
              <a:spLocks noChangeArrowheads="1"/>
            </p:cNvSpPr>
            <p:nvPr/>
          </p:nvSpPr>
          <p:spPr bwMode="auto">
            <a:xfrm>
              <a:off x="1004888" y="5648326"/>
              <a:ext cx="698500" cy="9525"/>
            </a:xfrm>
            <a:prstGeom prst="rect">
              <a:avLst/>
            </a:prstGeom>
            <a:solidFill>
              <a:srgbClr val="F5FB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78">
              <a:extLst>
                <a:ext uri="{FF2B5EF4-FFF2-40B4-BE49-F238E27FC236}">
                  <a16:creationId xmlns:a16="http://schemas.microsoft.com/office/drawing/2014/main" id="{6B58D7CD-A1D2-C6E6-E23F-2712B312468F}"/>
                </a:ext>
              </a:extLst>
            </p:cNvPr>
            <p:cNvSpPr>
              <a:spLocks noChangeArrowheads="1"/>
            </p:cNvSpPr>
            <p:nvPr/>
          </p:nvSpPr>
          <p:spPr bwMode="auto">
            <a:xfrm>
              <a:off x="1004888" y="5657851"/>
              <a:ext cx="698500" cy="9525"/>
            </a:xfrm>
            <a:prstGeom prst="rect">
              <a:avLst/>
            </a:prstGeom>
            <a:solidFill>
              <a:srgbClr val="F4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79">
              <a:extLst>
                <a:ext uri="{FF2B5EF4-FFF2-40B4-BE49-F238E27FC236}">
                  <a16:creationId xmlns:a16="http://schemas.microsoft.com/office/drawing/2014/main" id="{EEB5099A-F95C-E22B-3999-08A985FD8EBF}"/>
                </a:ext>
              </a:extLst>
            </p:cNvPr>
            <p:cNvSpPr>
              <a:spLocks noChangeArrowheads="1"/>
            </p:cNvSpPr>
            <p:nvPr/>
          </p:nvSpPr>
          <p:spPr bwMode="auto">
            <a:xfrm>
              <a:off x="1004888" y="5667376"/>
              <a:ext cx="698500" cy="9525"/>
            </a:xfrm>
            <a:prstGeom prst="rect">
              <a:avLst/>
            </a:prstGeom>
            <a:solidFill>
              <a:srgbClr val="F3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80">
              <a:extLst>
                <a:ext uri="{FF2B5EF4-FFF2-40B4-BE49-F238E27FC236}">
                  <a16:creationId xmlns:a16="http://schemas.microsoft.com/office/drawing/2014/main" id="{F895B6C9-29DA-C627-5C7B-0AE056CE74A0}"/>
                </a:ext>
              </a:extLst>
            </p:cNvPr>
            <p:cNvSpPr>
              <a:spLocks noChangeArrowheads="1"/>
            </p:cNvSpPr>
            <p:nvPr/>
          </p:nvSpPr>
          <p:spPr bwMode="auto">
            <a:xfrm>
              <a:off x="1004888" y="5676901"/>
              <a:ext cx="698500" cy="9525"/>
            </a:xfrm>
            <a:prstGeom prst="rect">
              <a:avLst/>
            </a:prstGeom>
            <a:solidFill>
              <a:srgbClr val="F1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81">
              <a:extLst>
                <a:ext uri="{FF2B5EF4-FFF2-40B4-BE49-F238E27FC236}">
                  <a16:creationId xmlns:a16="http://schemas.microsoft.com/office/drawing/2014/main" id="{FA1657F1-635F-E60A-E4AB-3A06404A14B5}"/>
                </a:ext>
              </a:extLst>
            </p:cNvPr>
            <p:cNvSpPr>
              <a:spLocks noChangeArrowheads="1"/>
            </p:cNvSpPr>
            <p:nvPr/>
          </p:nvSpPr>
          <p:spPr bwMode="auto">
            <a:xfrm>
              <a:off x="1004888" y="5686426"/>
              <a:ext cx="698500" cy="9525"/>
            </a:xfrm>
            <a:prstGeom prst="rect">
              <a:avLst/>
            </a:prstGeom>
            <a:solidFill>
              <a:srgbClr val="EFF9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82">
              <a:extLst>
                <a:ext uri="{FF2B5EF4-FFF2-40B4-BE49-F238E27FC236}">
                  <a16:creationId xmlns:a16="http://schemas.microsoft.com/office/drawing/2014/main" id="{907BB314-47C8-F199-B113-2CF8D0A0DFD1}"/>
                </a:ext>
              </a:extLst>
            </p:cNvPr>
            <p:cNvSpPr>
              <a:spLocks noChangeArrowheads="1"/>
            </p:cNvSpPr>
            <p:nvPr/>
          </p:nvSpPr>
          <p:spPr bwMode="auto">
            <a:xfrm>
              <a:off x="1004888" y="5695951"/>
              <a:ext cx="698500" cy="9525"/>
            </a:xfrm>
            <a:prstGeom prst="rect">
              <a:avLst/>
            </a:prstGeom>
            <a:solidFill>
              <a:srgbClr val="EEF9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83">
              <a:extLst>
                <a:ext uri="{FF2B5EF4-FFF2-40B4-BE49-F238E27FC236}">
                  <a16:creationId xmlns:a16="http://schemas.microsoft.com/office/drawing/2014/main" id="{3B2050C8-1EBD-40F6-1CB9-B9B46AC23A31}"/>
                </a:ext>
              </a:extLst>
            </p:cNvPr>
            <p:cNvSpPr>
              <a:spLocks noChangeArrowheads="1"/>
            </p:cNvSpPr>
            <p:nvPr/>
          </p:nvSpPr>
          <p:spPr bwMode="auto">
            <a:xfrm>
              <a:off x="1004888" y="5705476"/>
              <a:ext cx="698500" cy="9525"/>
            </a:xfrm>
            <a:prstGeom prst="rect">
              <a:avLst/>
            </a:prstGeom>
            <a:solidFill>
              <a:srgbClr val="ECF8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84">
              <a:extLst>
                <a:ext uri="{FF2B5EF4-FFF2-40B4-BE49-F238E27FC236}">
                  <a16:creationId xmlns:a16="http://schemas.microsoft.com/office/drawing/2014/main" id="{068C97EF-B00E-25A3-EC99-70E8ED0A7F9F}"/>
                </a:ext>
              </a:extLst>
            </p:cNvPr>
            <p:cNvSpPr>
              <a:spLocks noChangeArrowheads="1"/>
            </p:cNvSpPr>
            <p:nvPr/>
          </p:nvSpPr>
          <p:spPr bwMode="auto">
            <a:xfrm>
              <a:off x="1004888" y="5715001"/>
              <a:ext cx="698500" cy="9525"/>
            </a:xfrm>
            <a:prstGeom prst="rect">
              <a:avLst/>
            </a:prstGeom>
            <a:solidFill>
              <a:srgbClr val="EB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85">
              <a:extLst>
                <a:ext uri="{FF2B5EF4-FFF2-40B4-BE49-F238E27FC236}">
                  <a16:creationId xmlns:a16="http://schemas.microsoft.com/office/drawing/2014/main" id="{28E036E7-B752-73D4-8380-DA5FF51BFEA4}"/>
                </a:ext>
              </a:extLst>
            </p:cNvPr>
            <p:cNvSpPr>
              <a:spLocks noChangeArrowheads="1"/>
            </p:cNvSpPr>
            <p:nvPr/>
          </p:nvSpPr>
          <p:spPr bwMode="auto">
            <a:xfrm>
              <a:off x="1004888" y="5724526"/>
              <a:ext cx="698500" cy="9525"/>
            </a:xfrm>
            <a:prstGeom prst="rect">
              <a:avLst/>
            </a:prstGeom>
            <a:solidFill>
              <a:srgbClr val="E9F7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86">
              <a:extLst>
                <a:ext uri="{FF2B5EF4-FFF2-40B4-BE49-F238E27FC236}">
                  <a16:creationId xmlns:a16="http://schemas.microsoft.com/office/drawing/2014/main" id="{E10DA074-7140-09DD-802F-DFF33A75310E}"/>
                </a:ext>
              </a:extLst>
            </p:cNvPr>
            <p:cNvSpPr>
              <a:spLocks noChangeArrowheads="1"/>
            </p:cNvSpPr>
            <p:nvPr/>
          </p:nvSpPr>
          <p:spPr bwMode="auto">
            <a:xfrm>
              <a:off x="1004888" y="5734051"/>
              <a:ext cx="698500" cy="11113"/>
            </a:xfrm>
            <a:prstGeom prst="rect">
              <a:avLst/>
            </a:prstGeom>
            <a:solidFill>
              <a:srgbClr val="E7F6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87">
              <a:extLst>
                <a:ext uri="{FF2B5EF4-FFF2-40B4-BE49-F238E27FC236}">
                  <a16:creationId xmlns:a16="http://schemas.microsoft.com/office/drawing/2014/main" id="{7C8B7BB7-C9AB-740D-1F04-6C4A0655BD6E}"/>
                </a:ext>
              </a:extLst>
            </p:cNvPr>
            <p:cNvSpPr>
              <a:spLocks noChangeArrowheads="1"/>
            </p:cNvSpPr>
            <p:nvPr/>
          </p:nvSpPr>
          <p:spPr bwMode="auto">
            <a:xfrm>
              <a:off x="1004888" y="5745163"/>
              <a:ext cx="698500" cy="9525"/>
            </a:xfrm>
            <a:prstGeom prst="rect">
              <a:avLst/>
            </a:prstGeom>
            <a:solidFill>
              <a:srgbClr val="E5F6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88">
              <a:extLst>
                <a:ext uri="{FF2B5EF4-FFF2-40B4-BE49-F238E27FC236}">
                  <a16:creationId xmlns:a16="http://schemas.microsoft.com/office/drawing/2014/main" id="{744C8C4C-4FDC-863E-326C-DE0CB306C520}"/>
                </a:ext>
              </a:extLst>
            </p:cNvPr>
            <p:cNvSpPr>
              <a:spLocks noChangeArrowheads="1"/>
            </p:cNvSpPr>
            <p:nvPr/>
          </p:nvSpPr>
          <p:spPr bwMode="auto">
            <a:xfrm>
              <a:off x="1004888" y="5754688"/>
              <a:ext cx="698500" cy="9525"/>
            </a:xfrm>
            <a:prstGeom prst="rect">
              <a:avLst/>
            </a:prstGeom>
            <a:solidFill>
              <a:srgbClr val="E3F5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89">
              <a:extLst>
                <a:ext uri="{FF2B5EF4-FFF2-40B4-BE49-F238E27FC236}">
                  <a16:creationId xmlns:a16="http://schemas.microsoft.com/office/drawing/2014/main" id="{35BC632D-C057-7DCB-CBD6-416F722F92EF}"/>
                </a:ext>
              </a:extLst>
            </p:cNvPr>
            <p:cNvSpPr>
              <a:spLocks noChangeArrowheads="1"/>
            </p:cNvSpPr>
            <p:nvPr/>
          </p:nvSpPr>
          <p:spPr bwMode="auto">
            <a:xfrm>
              <a:off x="1004888" y="5764213"/>
              <a:ext cx="698500" cy="9525"/>
            </a:xfrm>
            <a:prstGeom prst="rect">
              <a:avLst/>
            </a:prstGeom>
            <a:solidFill>
              <a:srgbClr val="E2F4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90">
              <a:extLst>
                <a:ext uri="{FF2B5EF4-FFF2-40B4-BE49-F238E27FC236}">
                  <a16:creationId xmlns:a16="http://schemas.microsoft.com/office/drawing/2014/main" id="{FA58C244-8238-4FCB-896D-1C50C41809CB}"/>
                </a:ext>
              </a:extLst>
            </p:cNvPr>
            <p:cNvSpPr>
              <a:spLocks noChangeArrowheads="1"/>
            </p:cNvSpPr>
            <p:nvPr/>
          </p:nvSpPr>
          <p:spPr bwMode="auto">
            <a:xfrm>
              <a:off x="1004888" y="5773738"/>
              <a:ext cx="698500" cy="9525"/>
            </a:xfrm>
            <a:prstGeom prst="rect">
              <a:avLst/>
            </a:prstGeom>
            <a:solidFill>
              <a:srgbClr val="E0F4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91">
              <a:extLst>
                <a:ext uri="{FF2B5EF4-FFF2-40B4-BE49-F238E27FC236}">
                  <a16:creationId xmlns:a16="http://schemas.microsoft.com/office/drawing/2014/main" id="{3B98C303-EB79-845B-5911-98231C1063D0}"/>
                </a:ext>
              </a:extLst>
            </p:cNvPr>
            <p:cNvSpPr>
              <a:spLocks noChangeArrowheads="1"/>
            </p:cNvSpPr>
            <p:nvPr/>
          </p:nvSpPr>
          <p:spPr bwMode="auto">
            <a:xfrm>
              <a:off x="1004888" y="5783263"/>
              <a:ext cx="698500" cy="9525"/>
            </a:xfrm>
            <a:prstGeom prst="rect">
              <a:avLst/>
            </a:prstGeom>
            <a:solidFill>
              <a:srgbClr val="DEF3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92">
              <a:extLst>
                <a:ext uri="{FF2B5EF4-FFF2-40B4-BE49-F238E27FC236}">
                  <a16:creationId xmlns:a16="http://schemas.microsoft.com/office/drawing/2014/main" id="{07ACF929-1B0F-EEDB-57E3-5ABCCD92C0DC}"/>
                </a:ext>
              </a:extLst>
            </p:cNvPr>
            <p:cNvSpPr>
              <a:spLocks noChangeArrowheads="1"/>
            </p:cNvSpPr>
            <p:nvPr/>
          </p:nvSpPr>
          <p:spPr bwMode="auto">
            <a:xfrm>
              <a:off x="1004888" y="5792788"/>
              <a:ext cx="698500" cy="9525"/>
            </a:xfrm>
            <a:prstGeom prst="rect">
              <a:avLst/>
            </a:prstGeom>
            <a:solidFill>
              <a:srgbClr val="DDF3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93">
              <a:extLst>
                <a:ext uri="{FF2B5EF4-FFF2-40B4-BE49-F238E27FC236}">
                  <a16:creationId xmlns:a16="http://schemas.microsoft.com/office/drawing/2014/main" id="{D9347CBC-C75D-743A-79FB-A1D497E0E25A}"/>
                </a:ext>
              </a:extLst>
            </p:cNvPr>
            <p:cNvSpPr>
              <a:spLocks noChangeArrowheads="1"/>
            </p:cNvSpPr>
            <p:nvPr/>
          </p:nvSpPr>
          <p:spPr bwMode="auto">
            <a:xfrm>
              <a:off x="1004888" y="5802313"/>
              <a:ext cx="698500" cy="9525"/>
            </a:xfrm>
            <a:prstGeom prst="rect">
              <a:avLst/>
            </a:prstGeom>
            <a:solidFill>
              <a:srgbClr val="DBF2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94">
              <a:extLst>
                <a:ext uri="{FF2B5EF4-FFF2-40B4-BE49-F238E27FC236}">
                  <a16:creationId xmlns:a16="http://schemas.microsoft.com/office/drawing/2014/main" id="{10A5ED64-AF58-F6F6-F9CD-0ADA69430F08}"/>
                </a:ext>
              </a:extLst>
            </p:cNvPr>
            <p:cNvSpPr>
              <a:spLocks noChangeArrowheads="1"/>
            </p:cNvSpPr>
            <p:nvPr/>
          </p:nvSpPr>
          <p:spPr bwMode="auto">
            <a:xfrm>
              <a:off x="1004888" y="5811838"/>
              <a:ext cx="698500" cy="9525"/>
            </a:xfrm>
            <a:prstGeom prst="rect">
              <a:avLst/>
            </a:prstGeom>
            <a:solidFill>
              <a:srgbClr val="DAF2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95">
              <a:extLst>
                <a:ext uri="{FF2B5EF4-FFF2-40B4-BE49-F238E27FC236}">
                  <a16:creationId xmlns:a16="http://schemas.microsoft.com/office/drawing/2014/main" id="{22331EF4-0AB7-F058-9100-E2C8553DAE3B}"/>
                </a:ext>
              </a:extLst>
            </p:cNvPr>
            <p:cNvSpPr>
              <a:spLocks noChangeArrowheads="1"/>
            </p:cNvSpPr>
            <p:nvPr/>
          </p:nvSpPr>
          <p:spPr bwMode="auto">
            <a:xfrm>
              <a:off x="1004888" y="5821363"/>
              <a:ext cx="698500" cy="9525"/>
            </a:xfrm>
            <a:prstGeom prst="rect">
              <a:avLst/>
            </a:prstGeom>
            <a:solidFill>
              <a:srgbClr val="D8F1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96">
              <a:extLst>
                <a:ext uri="{FF2B5EF4-FFF2-40B4-BE49-F238E27FC236}">
                  <a16:creationId xmlns:a16="http://schemas.microsoft.com/office/drawing/2014/main" id="{A6F325BB-22F9-9350-865A-B30B7E95FE65}"/>
                </a:ext>
              </a:extLst>
            </p:cNvPr>
            <p:cNvSpPr>
              <a:spLocks noChangeArrowheads="1"/>
            </p:cNvSpPr>
            <p:nvPr/>
          </p:nvSpPr>
          <p:spPr bwMode="auto">
            <a:xfrm>
              <a:off x="1004888" y="5830888"/>
              <a:ext cx="698500" cy="9525"/>
            </a:xfrm>
            <a:prstGeom prst="rect">
              <a:avLst/>
            </a:prstGeom>
            <a:solidFill>
              <a:srgbClr val="D7F1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97">
              <a:extLst>
                <a:ext uri="{FF2B5EF4-FFF2-40B4-BE49-F238E27FC236}">
                  <a16:creationId xmlns:a16="http://schemas.microsoft.com/office/drawing/2014/main" id="{BA282283-CC96-ED9C-F31A-93F3F15F07B5}"/>
                </a:ext>
              </a:extLst>
            </p:cNvPr>
            <p:cNvSpPr>
              <a:spLocks noChangeArrowheads="1"/>
            </p:cNvSpPr>
            <p:nvPr/>
          </p:nvSpPr>
          <p:spPr bwMode="auto">
            <a:xfrm>
              <a:off x="1004888" y="5840413"/>
              <a:ext cx="698500" cy="9525"/>
            </a:xfrm>
            <a:prstGeom prst="rect">
              <a:avLst/>
            </a:prstGeom>
            <a:solidFill>
              <a:srgbClr val="D6F0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Rectangle 98">
              <a:extLst>
                <a:ext uri="{FF2B5EF4-FFF2-40B4-BE49-F238E27FC236}">
                  <a16:creationId xmlns:a16="http://schemas.microsoft.com/office/drawing/2014/main" id="{5B0A6938-FFE7-EB36-A49F-DF7E992FE743}"/>
                </a:ext>
              </a:extLst>
            </p:cNvPr>
            <p:cNvSpPr>
              <a:spLocks noChangeArrowheads="1"/>
            </p:cNvSpPr>
            <p:nvPr/>
          </p:nvSpPr>
          <p:spPr bwMode="auto">
            <a:xfrm>
              <a:off x="1004888" y="5849938"/>
              <a:ext cx="698500" cy="19050"/>
            </a:xfrm>
            <a:prstGeom prst="rect">
              <a:avLst/>
            </a:prstGeom>
            <a:solidFill>
              <a:srgbClr val="D4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Rectangle 99">
              <a:extLst>
                <a:ext uri="{FF2B5EF4-FFF2-40B4-BE49-F238E27FC236}">
                  <a16:creationId xmlns:a16="http://schemas.microsoft.com/office/drawing/2014/main" id="{4D031FDB-C652-FDEF-B631-4FE4FE079658}"/>
                </a:ext>
              </a:extLst>
            </p:cNvPr>
            <p:cNvSpPr>
              <a:spLocks noChangeArrowheads="1"/>
            </p:cNvSpPr>
            <p:nvPr/>
          </p:nvSpPr>
          <p:spPr bwMode="auto">
            <a:xfrm>
              <a:off x="1004888" y="5868988"/>
              <a:ext cx="698500" cy="9525"/>
            </a:xfrm>
            <a:prstGeom prst="rect">
              <a:avLst/>
            </a:prstGeom>
            <a:solidFill>
              <a:srgbClr val="D3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100">
              <a:extLst>
                <a:ext uri="{FF2B5EF4-FFF2-40B4-BE49-F238E27FC236}">
                  <a16:creationId xmlns:a16="http://schemas.microsoft.com/office/drawing/2014/main" id="{F01DC8E4-1D85-F405-DCC6-7941FED5020B}"/>
                </a:ext>
              </a:extLst>
            </p:cNvPr>
            <p:cNvSpPr>
              <a:spLocks noChangeArrowheads="1"/>
            </p:cNvSpPr>
            <p:nvPr/>
          </p:nvSpPr>
          <p:spPr bwMode="auto">
            <a:xfrm>
              <a:off x="1004888" y="5878513"/>
              <a:ext cx="698500" cy="9525"/>
            </a:xfrm>
            <a:prstGeom prst="rect">
              <a:avLst/>
            </a:prstGeom>
            <a:solidFill>
              <a:srgbClr val="D2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101">
              <a:extLst>
                <a:ext uri="{FF2B5EF4-FFF2-40B4-BE49-F238E27FC236}">
                  <a16:creationId xmlns:a16="http://schemas.microsoft.com/office/drawing/2014/main" id="{6A378F74-BE0B-F495-28CF-81EE176F1F54}"/>
                </a:ext>
              </a:extLst>
            </p:cNvPr>
            <p:cNvSpPr>
              <a:spLocks noChangeArrowheads="1"/>
            </p:cNvSpPr>
            <p:nvPr/>
          </p:nvSpPr>
          <p:spPr bwMode="auto">
            <a:xfrm>
              <a:off x="1004888" y="5888038"/>
              <a:ext cx="698500" cy="9525"/>
            </a:xfrm>
            <a:prstGeom prst="rect">
              <a:avLst/>
            </a:prstGeom>
            <a:solidFill>
              <a:srgbClr val="D1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102">
              <a:extLst>
                <a:ext uri="{FF2B5EF4-FFF2-40B4-BE49-F238E27FC236}">
                  <a16:creationId xmlns:a16="http://schemas.microsoft.com/office/drawing/2014/main" id="{60104730-A6F7-0DEF-BC1B-5FEB9CAC38AE}"/>
                </a:ext>
              </a:extLst>
            </p:cNvPr>
            <p:cNvSpPr>
              <a:spLocks noChangeArrowheads="1"/>
            </p:cNvSpPr>
            <p:nvPr/>
          </p:nvSpPr>
          <p:spPr bwMode="auto">
            <a:xfrm>
              <a:off x="1004888" y="5897563"/>
              <a:ext cx="698500" cy="9525"/>
            </a:xfrm>
            <a:prstGeom prst="rect">
              <a:avLst/>
            </a:prstGeom>
            <a:solidFill>
              <a:srgbClr val="D0EF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103">
              <a:extLst>
                <a:ext uri="{FF2B5EF4-FFF2-40B4-BE49-F238E27FC236}">
                  <a16:creationId xmlns:a16="http://schemas.microsoft.com/office/drawing/2014/main" id="{4A7611C5-813F-22F8-EDDD-2D975F984C94}"/>
                </a:ext>
              </a:extLst>
            </p:cNvPr>
            <p:cNvSpPr>
              <a:spLocks noChangeArrowheads="1"/>
            </p:cNvSpPr>
            <p:nvPr/>
          </p:nvSpPr>
          <p:spPr bwMode="auto">
            <a:xfrm>
              <a:off x="1004888" y="5907088"/>
              <a:ext cx="698500" cy="9525"/>
            </a:xfrm>
            <a:prstGeom prst="rect">
              <a:avLst/>
            </a:prstGeom>
            <a:solidFill>
              <a:srgbClr val="D0EE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104">
              <a:extLst>
                <a:ext uri="{FF2B5EF4-FFF2-40B4-BE49-F238E27FC236}">
                  <a16:creationId xmlns:a16="http://schemas.microsoft.com/office/drawing/2014/main" id="{479CE97B-85F1-D979-F658-FEBF39BD7AB0}"/>
                </a:ext>
              </a:extLst>
            </p:cNvPr>
            <p:cNvSpPr>
              <a:spLocks noChangeArrowheads="1"/>
            </p:cNvSpPr>
            <p:nvPr/>
          </p:nvSpPr>
          <p:spPr bwMode="auto">
            <a:xfrm>
              <a:off x="1004888" y="5916613"/>
              <a:ext cx="698500" cy="19050"/>
            </a:xfrm>
            <a:prstGeom prst="rect">
              <a:avLst/>
            </a:prstGeom>
            <a:solidFill>
              <a:srgbClr val="CFEE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105">
              <a:extLst>
                <a:ext uri="{FF2B5EF4-FFF2-40B4-BE49-F238E27FC236}">
                  <a16:creationId xmlns:a16="http://schemas.microsoft.com/office/drawing/2014/main" id="{8745C437-85BE-ABA0-BEB6-E9858E18680C}"/>
                </a:ext>
              </a:extLst>
            </p:cNvPr>
            <p:cNvSpPr>
              <a:spLocks noChangeArrowheads="1"/>
            </p:cNvSpPr>
            <p:nvPr/>
          </p:nvSpPr>
          <p:spPr bwMode="auto">
            <a:xfrm>
              <a:off x="1004888" y="5935663"/>
              <a:ext cx="698500" cy="28575"/>
            </a:xfrm>
            <a:prstGeom prst="rect">
              <a:avLst/>
            </a:prstGeom>
            <a:solidFill>
              <a:srgbClr val="CEEE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107">
              <a:extLst>
                <a:ext uri="{FF2B5EF4-FFF2-40B4-BE49-F238E27FC236}">
                  <a16:creationId xmlns:a16="http://schemas.microsoft.com/office/drawing/2014/main" id="{CE87B2DC-661A-19B1-8933-CDA71CEACA59}"/>
                </a:ext>
              </a:extLst>
            </p:cNvPr>
            <p:cNvSpPr>
              <a:spLocks/>
            </p:cNvSpPr>
            <p:nvPr/>
          </p:nvSpPr>
          <p:spPr bwMode="auto">
            <a:xfrm>
              <a:off x="1574800" y="5722938"/>
              <a:ext cx="85725" cy="50800"/>
            </a:xfrm>
            <a:custGeom>
              <a:avLst/>
              <a:gdLst>
                <a:gd name="T0" fmla="*/ 9 w 54"/>
                <a:gd name="T1" fmla="*/ 0 h 32"/>
                <a:gd name="T2" fmla="*/ 54 w 54"/>
                <a:gd name="T3" fmla="*/ 27 h 32"/>
                <a:gd name="T4" fmla="*/ 44 w 54"/>
                <a:gd name="T5" fmla="*/ 32 h 32"/>
                <a:gd name="T6" fmla="*/ 0 w 54"/>
                <a:gd name="T7" fmla="*/ 6 h 32"/>
                <a:gd name="T8" fmla="*/ 9 w 54"/>
                <a:gd name="T9" fmla="*/ 0 h 32"/>
              </a:gdLst>
              <a:ahLst/>
              <a:cxnLst>
                <a:cxn ang="0">
                  <a:pos x="T0" y="T1"/>
                </a:cxn>
                <a:cxn ang="0">
                  <a:pos x="T2" y="T3"/>
                </a:cxn>
                <a:cxn ang="0">
                  <a:pos x="T4" y="T5"/>
                </a:cxn>
                <a:cxn ang="0">
                  <a:pos x="T6" y="T7"/>
                </a:cxn>
                <a:cxn ang="0">
                  <a:pos x="T8" y="T9"/>
                </a:cxn>
              </a:cxnLst>
              <a:rect l="0" t="0" r="r" b="b"/>
              <a:pathLst>
                <a:path w="54" h="32">
                  <a:moveTo>
                    <a:pt x="9" y="0"/>
                  </a:moveTo>
                  <a:lnTo>
                    <a:pt x="54" y="27"/>
                  </a:lnTo>
                  <a:lnTo>
                    <a:pt x="44" y="32"/>
                  </a:lnTo>
                  <a:lnTo>
                    <a:pt x="0" y="6"/>
                  </a:lnTo>
                  <a:lnTo>
                    <a:pt x="9" y="0"/>
                  </a:lnTo>
                  <a:close/>
                </a:path>
              </a:pathLst>
            </a:custGeom>
            <a:solidFill>
              <a:srgbClr val="A6DE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78" name="Picture 108">
              <a:extLst>
                <a:ext uri="{FF2B5EF4-FFF2-40B4-BE49-F238E27FC236}">
                  <a16:creationId xmlns:a16="http://schemas.microsoft.com/office/drawing/2014/main" id="{507B8622-0370-78A2-39BE-7FED732722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9088" y="5657851"/>
              <a:ext cx="12382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 name="Freeform 109">
              <a:extLst>
                <a:ext uri="{FF2B5EF4-FFF2-40B4-BE49-F238E27FC236}">
                  <a16:creationId xmlns:a16="http://schemas.microsoft.com/office/drawing/2014/main" id="{C5E6E247-5F10-03AA-6226-25A5F7C2C777}"/>
                </a:ext>
              </a:extLst>
            </p:cNvPr>
            <p:cNvSpPr>
              <a:spLocks/>
            </p:cNvSpPr>
            <p:nvPr/>
          </p:nvSpPr>
          <p:spPr bwMode="auto">
            <a:xfrm>
              <a:off x="1589088" y="5664201"/>
              <a:ext cx="106363" cy="103188"/>
            </a:xfrm>
            <a:custGeom>
              <a:avLst/>
              <a:gdLst>
                <a:gd name="T0" fmla="*/ 47 w 67"/>
                <a:gd name="T1" fmla="*/ 65 h 65"/>
                <a:gd name="T2" fmla="*/ 0 w 67"/>
                <a:gd name="T3" fmla="*/ 37 h 65"/>
                <a:gd name="T4" fmla="*/ 67 w 67"/>
                <a:gd name="T5" fmla="*/ 0 h 65"/>
                <a:gd name="T6" fmla="*/ 47 w 67"/>
                <a:gd name="T7" fmla="*/ 65 h 65"/>
              </a:gdLst>
              <a:ahLst/>
              <a:cxnLst>
                <a:cxn ang="0">
                  <a:pos x="T0" y="T1"/>
                </a:cxn>
                <a:cxn ang="0">
                  <a:pos x="T2" y="T3"/>
                </a:cxn>
                <a:cxn ang="0">
                  <a:pos x="T4" y="T5"/>
                </a:cxn>
                <a:cxn ang="0">
                  <a:pos x="T6" y="T7"/>
                </a:cxn>
              </a:cxnLst>
              <a:rect l="0" t="0" r="r" b="b"/>
              <a:pathLst>
                <a:path w="67" h="65">
                  <a:moveTo>
                    <a:pt x="47" y="65"/>
                  </a:moveTo>
                  <a:lnTo>
                    <a:pt x="0" y="37"/>
                  </a:lnTo>
                  <a:lnTo>
                    <a:pt x="67" y="0"/>
                  </a:lnTo>
                  <a:lnTo>
                    <a:pt x="47" y="65"/>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Freeform 110">
              <a:extLst>
                <a:ext uri="{FF2B5EF4-FFF2-40B4-BE49-F238E27FC236}">
                  <a16:creationId xmlns:a16="http://schemas.microsoft.com/office/drawing/2014/main" id="{E466B381-7E73-DE37-AC42-DEE0EEE068CF}"/>
                </a:ext>
              </a:extLst>
            </p:cNvPr>
            <p:cNvSpPr>
              <a:spLocks noEditPoints="1"/>
            </p:cNvSpPr>
            <p:nvPr/>
          </p:nvSpPr>
          <p:spPr bwMode="auto">
            <a:xfrm>
              <a:off x="1144588" y="5594351"/>
              <a:ext cx="411163" cy="273050"/>
            </a:xfrm>
            <a:custGeom>
              <a:avLst/>
              <a:gdLst>
                <a:gd name="T0" fmla="*/ 143 w 259"/>
                <a:gd name="T1" fmla="*/ 172 h 172"/>
                <a:gd name="T2" fmla="*/ 0 w 259"/>
                <a:gd name="T3" fmla="*/ 89 h 172"/>
                <a:gd name="T4" fmla="*/ 181 w 259"/>
                <a:gd name="T5" fmla="*/ 152 h 172"/>
                <a:gd name="T6" fmla="*/ 37 w 259"/>
                <a:gd name="T7" fmla="*/ 68 h 172"/>
                <a:gd name="T8" fmla="*/ 220 w 259"/>
                <a:gd name="T9" fmla="*/ 128 h 172"/>
                <a:gd name="T10" fmla="*/ 76 w 259"/>
                <a:gd name="T11" fmla="*/ 45 h 172"/>
                <a:gd name="T12" fmla="*/ 259 w 259"/>
                <a:gd name="T13" fmla="*/ 105 h 172"/>
                <a:gd name="T14" fmla="*/ 116 w 259"/>
                <a:gd name="T15" fmla="*/ 22 h 172"/>
                <a:gd name="T16" fmla="*/ 250 w 259"/>
                <a:gd name="T17" fmla="*/ 58 h 172"/>
                <a:gd name="T18" fmla="*/ 150 w 259"/>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172">
                  <a:moveTo>
                    <a:pt x="143" y="172"/>
                  </a:moveTo>
                  <a:lnTo>
                    <a:pt x="0" y="89"/>
                  </a:lnTo>
                  <a:moveTo>
                    <a:pt x="181" y="152"/>
                  </a:moveTo>
                  <a:lnTo>
                    <a:pt x="37" y="68"/>
                  </a:lnTo>
                  <a:moveTo>
                    <a:pt x="220" y="128"/>
                  </a:moveTo>
                  <a:lnTo>
                    <a:pt x="76" y="45"/>
                  </a:lnTo>
                  <a:moveTo>
                    <a:pt x="259" y="105"/>
                  </a:moveTo>
                  <a:lnTo>
                    <a:pt x="116" y="22"/>
                  </a:lnTo>
                  <a:moveTo>
                    <a:pt x="250" y="58"/>
                  </a:moveTo>
                  <a:lnTo>
                    <a:pt x="150" y="0"/>
                  </a:lnTo>
                </a:path>
              </a:pathLst>
            </a:custGeom>
            <a:noFill/>
            <a:ln w="4763" cap="rnd">
              <a:solidFill>
                <a:srgbClr val="26577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81" name="Freeform 111">
            <a:extLst>
              <a:ext uri="{FF2B5EF4-FFF2-40B4-BE49-F238E27FC236}">
                <a16:creationId xmlns:a16="http://schemas.microsoft.com/office/drawing/2014/main" id="{13B818BC-9E78-B06F-19F7-2CDB67F3A22B}"/>
              </a:ext>
            </a:extLst>
          </p:cNvPr>
          <p:cNvSpPr>
            <a:spLocks/>
          </p:cNvSpPr>
          <p:nvPr/>
        </p:nvSpPr>
        <p:spPr bwMode="auto">
          <a:xfrm>
            <a:off x="4867794" y="4221991"/>
            <a:ext cx="447459" cy="355721"/>
          </a:xfrm>
          <a:custGeom>
            <a:avLst/>
            <a:gdLst>
              <a:gd name="T0" fmla="*/ 435 w 478"/>
              <a:gd name="T1" fmla="*/ 200 h 380"/>
              <a:gd name="T2" fmla="*/ 478 w 478"/>
              <a:gd name="T3" fmla="*/ 174 h 380"/>
              <a:gd name="T4" fmla="*/ 418 w 478"/>
              <a:gd name="T5" fmla="*/ 139 h 380"/>
              <a:gd name="T6" fmla="*/ 432 w 478"/>
              <a:gd name="T7" fmla="*/ 94 h 380"/>
              <a:gd name="T8" fmla="*/ 271 w 478"/>
              <a:gd name="T9" fmla="*/ 0 h 380"/>
              <a:gd name="T10" fmla="*/ 3 w 478"/>
              <a:gd name="T11" fmla="*/ 155 h 380"/>
              <a:gd name="T12" fmla="*/ 47 w 478"/>
              <a:gd name="T13" fmla="*/ 182 h 380"/>
              <a:gd name="T14" fmla="*/ 0 w 478"/>
              <a:gd name="T15" fmla="*/ 209 h 380"/>
              <a:gd name="T16" fmla="*/ 45 w 478"/>
              <a:gd name="T17" fmla="*/ 235 h 380"/>
              <a:gd name="T18" fmla="*/ 3 w 478"/>
              <a:gd name="T19" fmla="*/ 260 h 380"/>
              <a:gd name="T20" fmla="*/ 210 w 478"/>
              <a:gd name="T21" fmla="*/ 380 h 380"/>
              <a:gd name="T22" fmla="*/ 478 w 478"/>
              <a:gd name="T23" fmla="*/ 225 h 380"/>
              <a:gd name="T24" fmla="*/ 435 w 478"/>
              <a:gd name="T25" fmla="*/ 20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8" h="380">
                <a:moveTo>
                  <a:pt x="435" y="200"/>
                </a:moveTo>
                <a:lnTo>
                  <a:pt x="478" y="174"/>
                </a:lnTo>
                <a:lnTo>
                  <a:pt x="418" y="139"/>
                </a:lnTo>
                <a:lnTo>
                  <a:pt x="432" y="94"/>
                </a:lnTo>
                <a:lnTo>
                  <a:pt x="271" y="0"/>
                </a:lnTo>
                <a:lnTo>
                  <a:pt x="3" y="155"/>
                </a:lnTo>
                <a:lnTo>
                  <a:pt x="47" y="182"/>
                </a:lnTo>
                <a:lnTo>
                  <a:pt x="0" y="209"/>
                </a:lnTo>
                <a:lnTo>
                  <a:pt x="45" y="235"/>
                </a:lnTo>
                <a:lnTo>
                  <a:pt x="3" y="260"/>
                </a:lnTo>
                <a:lnTo>
                  <a:pt x="210" y="380"/>
                </a:lnTo>
                <a:lnTo>
                  <a:pt x="478" y="225"/>
                </a:lnTo>
                <a:lnTo>
                  <a:pt x="435" y="20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Rectangle 55">
            <a:extLst>
              <a:ext uri="{FF2B5EF4-FFF2-40B4-BE49-F238E27FC236}">
                <a16:creationId xmlns:a16="http://schemas.microsoft.com/office/drawing/2014/main" id="{3AB76620-7539-4382-5DBC-53C0CFEFA2C4}"/>
              </a:ext>
            </a:extLst>
          </p:cNvPr>
          <p:cNvSpPr/>
          <p:nvPr/>
        </p:nvSpPr>
        <p:spPr>
          <a:xfrm>
            <a:off x="84221" y="84221"/>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431001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25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250"/>
                                        <p:tgtEl>
                                          <p:spTgt spid="6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25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25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25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1250"/>
                                        <p:tgtEl>
                                          <p:spTgt spid="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animBg="1"/>
      <p:bldP spid="61" grpId="0"/>
      <p:bldP spid="62" grpId="0" animBg="1"/>
      <p:bldP spid="63" grpId="0"/>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82E57D-A1D1-4325-F4D7-08202EB70CB5}"/>
              </a:ext>
            </a:extLst>
          </p:cNvPr>
          <p:cNvSpPr txBox="1">
            <a:spLocks/>
          </p:cNvSpPr>
          <p:nvPr/>
        </p:nvSpPr>
        <p:spPr>
          <a:xfrm>
            <a:off x="145125" y="211905"/>
            <a:ext cx="3617616" cy="11120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02145E"/>
                </a:solidFill>
                <a:latin typeface="Sitka Banner Semibold" pitchFamily="2" charset="0"/>
              </a:rPr>
              <a:t>The How</a:t>
            </a:r>
          </a:p>
        </p:txBody>
      </p:sp>
      <p:cxnSp>
        <p:nvCxnSpPr>
          <p:cNvPr id="9" name="Straight Connector 8">
            <a:extLst>
              <a:ext uri="{FF2B5EF4-FFF2-40B4-BE49-F238E27FC236}">
                <a16:creationId xmlns:a16="http://schemas.microsoft.com/office/drawing/2014/main" id="{165E418C-2E76-A977-6EF5-02EA640A7DA3}"/>
              </a:ext>
            </a:extLst>
          </p:cNvPr>
          <p:cNvCxnSpPr>
            <a:cxnSpLocks/>
          </p:cNvCxnSpPr>
          <p:nvPr/>
        </p:nvCxnSpPr>
        <p:spPr>
          <a:xfrm>
            <a:off x="578071" y="1087550"/>
            <a:ext cx="2724316" cy="0"/>
          </a:xfrm>
          <a:prstGeom prst="line">
            <a:avLst/>
          </a:prstGeom>
          <a:ln w="44450">
            <a:solidFill>
              <a:srgbClr val="02145E"/>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5E1C7BA-29F5-B677-1C86-AF832D9D667D}"/>
              </a:ext>
            </a:extLst>
          </p:cNvPr>
          <p:cNvSpPr txBox="1"/>
          <p:nvPr/>
        </p:nvSpPr>
        <p:spPr>
          <a:xfrm>
            <a:off x="1328124" y="6120395"/>
            <a:ext cx="2879838" cy="276999"/>
          </a:xfrm>
          <a:prstGeom prst="rect">
            <a:avLst/>
          </a:prstGeom>
          <a:noFill/>
        </p:spPr>
        <p:txBody>
          <a:bodyPr wrap="square" rtlCol="0">
            <a:spAutoFit/>
          </a:bodyPr>
          <a:lstStyle/>
          <a:p>
            <a:r>
              <a:rPr lang="en-US" sz="1200" b="1" dirty="0"/>
              <a:t>Sources: COSO and GAO.  |  GAO-14-704G</a:t>
            </a:r>
          </a:p>
        </p:txBody>
      </p:sp>
      <p:pic>
        <p:nvPicPr>
          <p:cNvPr id="13" name="Picture 12">
            <a:extLst>
              <a:ext uri="{FF2B5EF4-FFF2-40B4-BE49-F238E27FC236}">
                <a16:creationId xmlns:a16="http://schemas.microsoft.com/office/drawing/2014/main" id="{8E6D6904-1488-4927-9BAE-516AE2A0AAFA}"/>
              </a:ext>
            </a:extLst>
          </p:cNvPr>
          <p:cNvPicPr>
            <a:picLocks noChangeAspect="1"/>
          </p:cNvPicPr>
          <p:nvPr/>
        </p:nvPicPr>
        <p:blipFill>
          <a:blip r:embed="rId3"/>
          <a:stretch>
            <a:fillRect/>
          </a:stretch>
        </p:blipFill>
        <p:spPr>
          <a:xfrm>
            <a:off x="62053" y="1201851"/>
            <a:ext cx="5389946" cy="4682900"/>
          </a:xfrm>
          <a:prstGeom prst="rect">
            <a:avLst/>
          </a:prstGeom>
        </p:spPr>
      </p:pic>
      <p:pic>
        <p:nvPicPr>
          <p:cNvPr id="4" name="Picture 3" descr="A picture containing text, ceramic ware, porcelain&#10;&#10;Description automatically generated">
            <a:extLst>
              <a:ext uri="{FF2B5EF4-FFF2-40B4-BE49-F238E27FC236}">
                <a16:creationId xmlns:a16="http://schemas.microsoft.com/office/drawing/2014/main" id="{0AAE479B-AB61-9784-0482-B1A773176F35}"/>
              </a:ext>
            </a:extLst>
          </p:cNvPr>
          <p:cNvPicPr>
            <a:picLocks noChangeAspect="1"/>
          </p:cNvPicPr>
          <p:nvPr/>
        </p:nvPicPr>
        <p:blipFill>
          <a:blip r:embed="rId4">
            <a:alphaModFix amt="64000"/>
            <a:extLst>
              <a:ext uri="{28A0092B-C50C-407E-A947-70E740481C1C}">
                <a14:useLocalDpi xmlns:a14="http://schemas.microsoft.com/office/drawing/2010/main" val="0"/>
              </a:ext>
            </a:extLst>
          </a:blip>
          <a:stretch>
            <a:fillRect/>
          </a:stretch>
        </p:blipFill>
        <p:spPr>
          <a:xfrm>
            <a:off x="5013942" y="1019176"/>
            <a:ext cx="5656283" cy="5613862"/>
          </a:xfrm>
          <a:prstGeom prst="rect">
            <a:avLst/>
          </a:prstGeom>
        </p:spPr>
      </p:pic>
      <p:sp>
        <p:nvSpPr>
          <p:cNvPr id="7" name="Rectangle 6">
            <a:extLst>
              <a:ext uri="{FF2B5EF4-FFF2-40B4-BE49-F238E27FC236}">
                <a16:creationId xmlns:a16="http://schemas.microsoft.com/office/drawing/2014/main" id="{E9BFB640-3CDD-ABEB-2E5C-C4E6AF7A3620}"/>
              </a:ext>
            </a:extLst>
          </p:cNvPr>
          <p:cNvSpPr/>
          <p:nvPr/>
        </p:nvSpPr>
        <p:spPr>
          <a:xfrm>
            <a:off x="73070" y="73070"/>
            <a:ext cx="12029574" cy="6692568"/>
          </a:xfrm>
          <a:prstGeom prst="rect">
            <a:avLst/>
          </a:prstGeom>
          <a:noFill/>
          <a:ln w="161925" cap="flat" cmpd="thickThin">
            <a:solidFill>
              <a:srgbClr val="02145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8">
            <a:extLst>
              <a:ext uri="{FF2B5EF4-FFF2-40B4-BE49-F238E27FC236}">
                <a16:creationId xmlns:a16="http://schemas.microsoft.com/office/drawing/2014/main" id="{26E2B78E-7EA0-E39F-8D27-2B07459B413E}"/>
              </a:ext>
            </a:extLst>
          </p:cNvPr>
          <p:cNvSpPr txBox="1">
            <a:spLocks/>
          </p:cNvSpPr>
          <p:nvPr/>
        </p:nvSpPr>
        <p:spPr>
          <a:xfrm>
            <a:off x="5724405" y="2695402"/>
            <a:ext cx="6197021" cy="22614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Broken down by</a:t>
            </a:r>
          </a:p>
          <a:p>
            <a:pPr marL="457200"/>
            <a:r>
              <a:rPr lang="en-US" sz="3200" dirty="0"/>
              <a:t>Categories of Objectives</a:t>
            </a:r>
          </a:p>
          <a:p>
            <a:pPr marL="457200"/>
            <a:r>
              <a:rPr lang="en-US" sz="3200" dirty="0"/>
              <a:t>Levels of Organizational Structure</a:t>
            </a:r>
          </a:p>
          <a:p>
            <a:pPr marL="457200"/>
            <a:r>
              <a:rPr lang="en-US" sz="3200" dirty="0"/>
              <a:t>Components of Internal Control</a:t>
            </a:r>
          </a:p>
          <a:p>
            <a:endParaRPr lang="en-US" sz="3200" dirty="0"/>
          </a:p>
        </p:txBody>
      </p:sp>
      <p:sp>
        <p:nvSpPr>
          <p:cNvPr id="6" name="Title 1">
            <a:extLst>
              <a:ext uri="{FF2B5EF4-FFF2-40B4-BE49-F238E27FC236}">
                <a16:creationId xmlns:a16="http://schemas.microsoft.com/office/drawing/2014/main" id="{0B5816EF-C722-F1D8-D350-FB014B3CFE1F}"/>
              </a:ext>
            </a:extLst>
          </p:cNvPr>
          <p:cNvSpPr txBox="1">
            <a:spLocks/>
          </p:cNvSpPr>
          <p:nvPr/>
        </p:nvSpPr>
        <p:spPr>
          <a:xfrm>
            <a:off x="6460468" y="257418"/>
            <a:ext cx="5408341" cy="21330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800" spc="600" dirty="0">
                <a:latin typeface="Sitka Banner Semibold" pitchFamily="2" charset="0"/>
                <a:ea typeface="Yu Gothic UI" panose="020B0500000000000000" pitchFamily="34" charset="-128"/>
                <a:cs typeface="Vrinda" panose="020B0502040204020203" pitchFamily="34" charset="0"/>
              </a:rPr>
              <a:t>Internal Control Framework Cube</a:t>
            </a:r>
          </a:p>
        </p:txBody>
      </p:sp>
    </p:spTree>
    <p:extLst>
      <p:ext uri="{BB962C8B-B14F-4D97-AF65-F5344CB8AC3E}">
        <p14:creationId xmlns:p14="http://schemas.microsoft.com/office/powerpoint/2010/main" val="32433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125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250"/>
                                        <p:tgtEl>
                                          <p:spTgt spid="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125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1250"/>
                                        <p:tgtEl>
                                          <p:spTgt spid="10">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2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tall building with trees in front of it&#10;&#10;Description automatically generated with medium confidence">
            <a:extLst>
              <a:ext uri="{FF2B5EF4-FFF2-40B4-BE49-F238E27FC236}">
                <a16:creationId xmlns:a16="http://schemas.microsoft.com/office/drawing/2014/main" id="{6FCD839C-3118-D8DD-7ED5-17E8E6D53A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584958">
            <a:off x="-1259744" y="785089"/>
            <a:ext cx="8152892" cy="6114669"/>
          </a:xfrm>
        </p:spPr>
      </p:pic>
      <p:grpSp>
        <p:nvGrpSpPr>
          <p:cNvPr id="14" name="Group 13">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5" name="Freeform: Shape 14">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2D5876B6-0068-C1FC-63B3-11D04610115B}"/>
              </a:ext>
            </a:extLst>
          </p:cNvPr>
          <p:cNvSpPr>
            <a:spLocks noGrp="1"/>
          </p:cNvSpPr>
          <p:nvPr>
            <p:ph type="title"/>
          </p:nvPr>
        </p:nvSpPr>
        <p:spPr>
          <a:xfrm>
            <a:off x="113212" y="-26994"/>
            <a:ext cx="4502331" cy="950494"/>
          </a:xfrm>
        </p:spPr>
        <p:txBody>
          <a:bodyPr anchor="t">
            <a:normAutofit fontScale="90000"/>
          </a:bodyPr>
          <a:lstStyle/>
          <a:p>
            <a:r>
              <a:rPr lang="en-US" sz="6600" kern="1800" dirty="0">
                <a:solidFill>
                  <a:srgbClr val="F8E2BE"/>
                </a:solidFill>
                <a:effectLst>
                  <a:glow rad="63500">
                    <a:srgbClr val="02145E"/>
                  </a:glow>
                </a:effectLst>
                <a:latin typeface="Sitka Banner Semibold" pitchFamily="2" charset="0"/>
              </a:rPr>
              <a:t>What are the</a:t>
            </a:r>
            <a:endParaRPr lang="en-US" sz="6600" kern="1800" dirty="0">
              <a:solidFill>
                <a:srgbClr val="F8E2BE"/>
              </a:solidFill>
              <a:effectLst>
                <a:glow rad="25400">
                  <a:srgbClr val="F8E2BE">
                    <a:alpha val="46000"/>
                  </a:srgbClr>
                </a:glow>
              </a:effectLst>
            </a:endParaRPr>
          </a:p>
        </p:txBody>
      </p:sp>
      <p:sp>
        <p:nvSpPr>
          <p:cNvPr id="13" name="TextBox 12">
            <a:extLst>
              <a:ext uri="{FF2B5EF4-FFF2-40B4-BE49-F238E27FC236}">
                <a16:creationId xmlns:a16="http://schemas.microsoft.com/office/drawing/2014/main" id="{78465108-9822-20FA-E4B8-158C993E8E6C}"/>
              </a:ext>
            </a:extLst>
          </p:cNvPr>
          <p:cNvSpPr txBox="1"/>
          <p:nvPr/>
        </p:nvSpPr>
        <p:spPr>
          <a:xfrm>
            <a:off x="0" y="6463116"/>
            <a:ext cx="3140364" cy="461665"/>
          </a:xfrm>
          <a:prstGeom prst="rect">
            <a:avLst/>
          </a:prstGeom>
          <a:noFill/>
          <a:effectLst>
            <a:glow rad="38100">
              <a:srgbClr val="FAEFDC"/>
            </a:glow>
          </a:effectLst>
        </p:spPr>
        <p:txBody>
          <a:bodyPr wrap="square" rtlCol="0">
            <a:spAutoFit/>
          </a:bodyPr>
          <a:lstStyle/>
          <a:p>
            <a:r>
              <a:rPr lang="pt-BR" sz="2400" dirty="0">
                <a:effectLst>
                  <a:glow rad="63500">
                    <a:srgbClr val="F5F9FC"/>
                  </a:glow>
                </a:effectLst>
                <a:hlinkClick r:id="rId5">
                  <a:extLst>
                    <a:ext uri="{A12FA001-AC4F-418D-AE19-62706E023703}">
                      <ahyp:hlinkClr xmlns:ahyp="http://schemas.microsoft.com/office/drawing/2018/hyperlinkcolor" val="tx"/>
                    </a:ext>
                  </a:extLst>
                </a:hlinkClick>
              </a:rPr>
              <a:t>COSO Framework Cube</a:t>
            </a:r>
            <a:endParaRPr lang="en-US" sz="2400" dirty="0">
              <a:effectLst>
                <a:glow rad="63500">
                  <a:srgbClr val="F5F9FC"/>
                </a:glow>
              </a:effectLst>
            </a:endParaRPr>
          </a:p>
        </p:txBody>
      </p:sp>
      <p:sp>
        <p:nvSpPr>
          <p:cNvPr id="19" name="TextBox 18">
            <a:extLst>
              <a:ext uri="{FF2B5EF4-FFF2-40B4-BE49-F238E27FC236}">
                <a16:creationId xmlns:a16="http://schemas.microsoft.com/office/drawing/2014/main" id="{ACC80AFE-BF0C-4562-DA61-0C13EB79D22D}"/>
              </a:ext>
            </a:extLst>
          </p:cNvPr>
          <p:cNvSpPr txBox="1"/>
          <p:nvPr/>
        </p:nvSpPr>
        <p:spPr>
          <a:xfrm>
            <a:off x="7354152" y="2461294"/>
            <a:ext cx="2795337" cy="1200329"/>
          </a:xfrm>
          <a:prstGeom prst="rect">
            <a:avLst/>
          </a:prstGeom>
          <a:noFill/>
        </p:spPr>
        <p:txBody>
          <a:bodyPr wrap="square" rtlCol="0">
            <a:spAutoFit/>
            <a:scene3d>
              <a:camera prst="orthographicFront"/>
              <a:lightRig rig="threePt" dir="t"/>
            </a:scene3d>
            <a:sp3d extrusionH="57150">
              <a:bevelT w="6350" h="6350"/>
            </a:sp3d>
          </a:bodyPr>
          <a:lstStyle/>
          <a:p>
            <a:pPr algn="ctr"/>
            <a:r>
              <a:rPr lang="en-US" sz="3600" dirty="0">
                <a:solidFill>
                  <a:srgbClr val="F8E2BE"/>
                </a:solidFill>
                <a:effectLst>
                  <a:glow rad="50800">
                    <a:srgbClr val="F8E2BE">
                      <a:alpha val="40000"/>
                    </a:srgbClr>
                  </a:glow>
                  <a:outerShdw blurRad="50800" dist="38100" algn="l" rotWithShape="0">
                    <a:srgbClr val="FAEFDC">
                      <a:alpha val="54000"/>
                    </a:srgbClr>
                  </a:outerShdw>
                </a:effectLst>
              </a:rPr>
              <a:t>Control Environment</a:t>
            </a:r>
          </a:p>
        </p:txBody>
      </p:sp>
      <p:sp>
        <p:nvSpPr>
          <p:cNvPr id="20" name="TextBox 19">
            <a:extLst>
              <a:ext uri="{FF2B5EF4-FFF2-40B4-BE49-F238E27FC236}">
                <a16:creationId xmlns:a16="http://schemas.microsoft.com/office/drawing/2014/main" id="{E810B1FA-0E45-962D-58A0-2745FFD450AD}"/>
              </a:ext>
            </a:extLst>
          </p:cNvPr>
          <p:cNvSpPr txBox="1"/>
          <p:nvPr/>
        </p:nvSpPr>
        <p:spPr>
          <a:xfrm>
            <a:off x="9346700" y="3264185"/>
            <a:ext cx="2795337" cy="1200329"/>
          </a:xfrm>
          <a:prstGeom prst="rect">
            <a:avLst/>
          </a:prstGeom>
          <a:noFill/>
        </p:spPr>
        <p:txBody>
          <a:bodyPr wrap="square" rtlCol="0">
            <a:spAutoFit/>
            <a:scene3d>
              <a:camera prst="orthographicFront"/>
              <a:lightRig rig="threePt" dir="t"/>
            </a:scene3d>
            <a:sp3d extrusionH="57150">
              <a:bevelT w="6350" h="6350"/>
            </a:sp3d>
          </a:bodyPr>
          <a:lstStyle/>
          <a:p>
            <a:pPr algn="ctr"/>
            <a:r>
              <a:rPr lang="en-US" sz="3600" dirty="0">
                <a:solidFill>
                  <a:srgbClr val="F8E2BE"/>
                </a:solidFill>
                <a:effectLst>
                  <a:glow rad="50800">
                    <a:srgbClr val="F8E2BE">
                      <a:alpha val="40000"/>
                    </a:srgbClr>
                  </a:glow>
                  <a:outerShdw blurRad="50800" dist="38100" algn="l" rotWithShape="0">
                    <a:srgbClr val="FAEFDC">
                      <a:alpha val="54000"/>
                    </a:srgbClr>
                  </a:outerShdw>
                </a:effectLst>
              </a:rPr>
              <a:t>Risk Assessment</a:t>
            </a:r>
          </a:p>
        </p:txBody>
      </p:sp>
      <p:sp>
        <p:nvSpPr>
          <p:cNvPr id="21" name="TextBox 20">
            <a:extLst>
              <a:ext uri="{FF2B5EF4-FFF2-40B4-BE49-F238E27FC236}">
                <a16:creationId xmlns:a16="http://schemas.microsoft.com/office/drawing/2014/main" id="{05B92ED0-DA72-92D6-4343-A3EAA0B2F600}"/>
              </a:ext>
            </a:extLst>
          </p:cNvPr>
          <p:cNvSpPr txBox="1"/>
          <p:nvPr/>
        </p:nvSpPr>
        <p:spPr>
          <a:xfrm>
            <a:off x="5832725" y="3842423"/>
            <a:ext cx="2795337" cy="1200329"/>
          </a:xfrm>
          <a:prstGeom prst="rect">
            <a:avLst/>
          </a:prstGeom>
          <a:noFill/>
        </p:spPr>
        <p:txBody>
          <a:bodyPr wrap="square" rtlCol="0">
            <a:spAutoFit/>
            <a:scene3d>
              <a:camera prst="orthographicFront"/>
              <a:lightRig rig="threePt" dir="t"/>
            </a:scene3d>
            <a:sp3d extrusionH="57150">
              <a:bevelT w="6350" h="6350"/>
            </a:sp3d>
          </a:bodyPr>
          <a:lstStyle/>
          <a:p>
            <a:pPr algn="ctr"/>
            <a:r>
              <a:rPr lang="en-US" sz="3600" dirty="0">
                <a:solidFill>
                  <a:srgbClr val="F8E2BE"/>
                </a:solidFill>
                <a:effectLst>
                  <a:glow rad="50800">
                    <a:srgbClr val="F8E2BE">
                      <a:alpha val="40000"/>
                    </a:srgbClr>
                  </a:glow>
                  <a:outerShdw blurRad="50800" dist="38100" algn="l" rotWithShape="0">
                    <a:srgbClr val="FAEFDC">
                      <a:alpha val="54000"/>
                    </a:srgbClr>
                  </a:outerShdw>
                </a:effectLst>
              </a:rPr>
              <a:t>Control Activities</a:t>
            </a:r>
          </a:p>
        </p:txBody>
      </p:sp>
      <p:sp>
        <p:nvSpPr>
          <p:cNvPr id="22" name="TextBox 21">
            <a:extLst>
              <a:ext uri="{FF2B5EF4-FFF2-40B4-BE49-F238E27FC236}">
                <a16:creationId xmlns:a16="http://schemas.microsoft.com/office/drawing/2014/main" id="{535A06BD-88E8-05D7-EBC0-CB3EDA96C952}"/>
              </a:ext>
            </a:extLst>
          </p:cNvPr>
          <p:cNvSpPr txBox="1"/>
          <p:nvPr/>
        </p:nvSpPr>
        <p:spPr>
          <a:xfrm>
            <a:off x="9077375" y="4760912"/>
            <a:ext cx="3126575" cy="1200329"/>
          </a:xfrm>
          <a:prstGeom prst="rect">
            <a:avLst/>
          </a:prstGeom>
          <a:noFill/>
        </p:spPr>
        <p:txBody>
          <a:bodyPr wrap="square" rtlCol="0">
            <a:spAutoFit/>
            <a:scene3d>
              <a:camera prst="orthographicFront"/>
              <a:lightRig rig="threePt" dir="t"/>
            </a:scene3d>
            <a:sp3d extrusionH="57150">
              <a:bevelT w="6350" h="6350"/>
            </a:sp3d>
          </a:bodyPr>
          <a:lstStyle/>
          <a:p>
            <a:pPr algn="ctr"/>
            <a:r>
              <a:rPr lang="en-US" sz="3600" dirty="0">
                <a:solidFill>
                  <a:srgbClr val="F8E2BE"/>
                </a:solidFill>
                <a:effectLst>
                  <a:glow rad="50800">
                    <a:srgbClr val="F8E2BE">
                      <a:alpha val="40000"/>
                    </a:srgbClr>
                  </a:glow>
                  <a:outerShdw blurRad="50800" dist="38100" algn="l" rotWithShape="0">
                    <a:srgbClr val="FAEFDC">
                      <a:alpha val="54000"/>
                    </a:srgbClr>
                  </a:outerShdw>
                </a:effectLst>
              </a:rPr>
              <a:t>Information &amp; Communication</a:t>
            </a:r>
          </a:p>
        </p:txBody>
      </p:sp>
      <p:sp>
        <p:nvSpPr>
          <p:cNvPr id="23" name="TextBox 22">
            <a:extLst>
              <a:ext uri="{FF2B5EF4-FFF2-40B4-BE49-F238E27FC236}">
                <a16:creationId xmlns:a16="http://schemas.microsoft.com/office/drawing/2014/main" id="{8D409DF3-ED6D-CD01-B799-70C01A236D46}"/>
              </a:ext>
            </a:extLst>
          </p:cNvPr>
          <p:cNvSpPr txBox="1"/>
          <p:nvPr/>
        </p:nvSpPr>
        <p:spPr>
          <a:xfrm>
            <a:off x="6404707" y="5361586"/>
            <a:ext cx="2795337" cy="1200329"/>
          </a:xfrm>
          <a:prstGeom prst="rect">
            <a:avLst/>
          </a:prstGeom>
          <a:noFill/>
        </p:spPr>
        <p:txBody>
          <a:bodyPr wrap="square" rtlCol="0">
            <a:spAutoFit/>
            <a:scene3d>
              <a:camera prst="orthographicFront"/>
              <a:lightRig rig="threePt" dir="t"/>
            </a:scene3d>
            <a:sp3d extrusionH="57150">
              <a:bevelT w="6350" h="6350"/>
            </a:sp3d>
          </a:bodyPr>
          <a:lstStyle/>
          <a:p>
            <a:pPr algn="ctr"/>
            <a:r>
              <a:rPr lang="en-US" sz="3600" dirty="0">
                <a:solidFill>
                  <a:srgbClr val="F8E2BE"/>
                </a:solidFill>
                <a:effectLst>
                  <a:glow rad="50800">
                    <a:srgbClr val="F8E2BE">
                      <a:alpha val="40000"/>
                    </a:srgbClr>
                  </a:glow>
                  <a:outerShdw blurRad="50800" dist="38100" algn="l" rotWithShape="0">
                    <a:srgbClr val="FAEFDC">
                      <a:alpha val="54000"/>
                    </a:srgbClr>
                  </a:outerShdw>
                </a:effectLst>
              </a:rPr>
              <a:t>Monitoring Activities</a:t>
            </a:r>
          </a:p>
        </p:txBody>
      </p:sp>
      <p:sp>
        <p:nvSpPr>
          <p:cNvPr id="3" name="TextBox 2">
            <a:extLst>
              <a:ext uri="{FF2B5EF4-FFF2-40B4-BE49-F238E27FC236}">
                <a16:creationId xmlns:a16="http://schemas.microsoft.com/office/drawing/2014/main" id="{C66B2D8D-F0AD-49BB-34CB-6ADD7FE84171}"/>
              </a:ext>
            </a:extLst>
          </p:cNvPr>
          <p:cNvSpPr txBox="1"/>
          <p:nvPr/>
        </p:nvSpPr>
        <p:spPr>
          <a:xfrm>
            <a:off x="7924449" y="1323008"/>
            <a:ext cx="4450080" cy="1000274"/>
          </a:xfrm>
          <a:prstGeom prst="rect">
            <a:avLst/>
          </a:prstGeom>
          <a:noFill/>
        </p:spPr>
        <p:txBody>
          <a:bodyPr wrap="square" rtlCol="0">
            <a:spAutoFit/>
          </a:bodyPr>
          <a:lstStyle/>
          <a:p>
            <a:r>
              <a:rPr kumimoji="0" lang="en-US" sz="5900" b="0" i="0" u="none" strike="noStrike" kern="1800" cap="none" spc="0" normalizeH="0" baseline="0" noProof="0" dirty="0">
                <a:ln>
                  <a:noFill/>
                </a:ln>
                <a:solidFill>
                  <a:srgbClr val="F8E2BE"/>
                </a:solidFill>
                <a:effectLst>
                  <a:glow rad="63500">
                    <a:srgbClr val="02145E"/>
                  </a:glow>
                </a:effectLst>
                <a:uLnTx/>
                <a:uFillTx/>
                <a:latin typeface="Sitka Banner Semibold" pitchFamily="2" charset="0"/>
                <a:ea typeface="+mj-ea"/>
                <a:cs typeface="+mj-cs"/>
              </a:rPr>
              <a:t>Components?</a:t>
            </a:r>
            <a:endParaRPr lang="en-US" dirty="0"/>
          </a:p>
        </p:txBody>
      </p:sp>
      <p:sp>
        <p:nvSpPr>
          <p:cNvPr id="4" name="TextBox 3">
            <a:extLst>
              <a:ext uri="{FF2B5EF4-FFF2-40B4-BE49-F238E27FC236}">
                <a16:creationId xmlns:a16="http://schemas.microsoft.com/office/drawing/2014/main" id="{B4242682-4680-E2C0-1FF2-ED145224F164}"/>
              </a:ext>
            </a:extLst>
          </p:cNvPr>
          <p:cNvSpPr txBox="1"/>
          <p:nvPr/>
        </p:nvSpPr>
        <p:spPr>
          <a:xfrm>
            <a:off x="3288991" y="595165"/>
            <a:ext cx="5599675" cy="1015663"/>
          </a:xfrm>
          <a:prstGeom prst="rect">
            <a:avLst/>
          </a:prstGeom>
          <a:noFill/>
        </p:spPr>
        <p:txBody>
          <a:bodyPr wrap="square" rtlCol="0">
            <a:spAutoFit/>
          </a:bodyPr>
          <a:lstStyle/>
          <a:p>
            <a:r>
              <a:rPr lang="en-US" sz="6000" kern="1800" dirty="0">
                <a:solidFill>
                  <a:srgbClr val="F8E2BE"/>
                </a:solidFill>
                <a:effectLst>
                  <a:glow rad="63500">
                    <a:srgbClr val="02145E"/>
                  </a:glow>
                </a:effectLst>
                <a:latin typeface="Sitka Banner Semibold" pitchFamily="2" charset="0"/>
              </a:rPr>
              <a:t>Internal </a:t>
            </a:r>
            <a:r>
              <a:rPr kumimoji="0" lang="en-US" sz="5900" b="0" i="0" u="none" strike="noStrike" kern="1800" cap="none" spc="0" normalizeH="0" baseline="0" noProof="0" dirty="0">
                <a:ln>
                  <a:noFill/>
                </a:ln>
                <a:solidFill>
                  <a:srgbClr val="F8E2BE"/>
                </a:solidFill>
                <a:effectLst>
                  <a:glow rad="63500">
                    <a:srgbClr val="02145E"/>
                  </a:glow>
                </a:effectLst>
                <a:uLnTx/>
                <a:uFillTx/>
                <a:latin typeface="Sitka Banner Semibold" pitchFamily="2" charset="0"/>
                <a:ea typeface="+mj-ea"/>
                <a:cs typeface="+mj-cs"/>
              </a:rPr>
              <a:t>C</a:t>
            </a:r>
            <a:r>
              <a:rPr kumimoji="0" lang="en-US" sz="5900" b="0" i="0" u="none" strike="noStrike" kern="1800" cap="none" spc="0" normalizeH="0" baseline="0" noProof="0" dirty="0">
                <a:ln>
                  <a:noFill/>
                </a:ln>
                <a:solidFill>
                  <a:srgbClr val="F8E2BE"/>
                </a:solidFill>
                <a:effectLst>
                  <a:glow rad="25400">
                    <a:srgbClr val="F8E2BE">
                      <a:alpha val="46000"/>
                    </a:srgbClr>
                  </a:glow>
                </a:effectLst>
                <a:uLnTx/>
                <a:uFillTx/>
                <a:latin typeface="Sitka Banner Semibold" pitchFamily="2" charset="0"/>
                <a:ea typeface="+mj-ea"/>
                <a:cs typeface="+mj-cs"/>
              </a:rPr>
              <a:t>ontrol</a:t>
            </a:r>
            <a:endParaRPr lang="en-US" dirty="0"/>
          </a:p>
        </p:txBody>
      </p:sp>
      <p:pic>
        <p:nvPicPr>
          <p:cNvPr id="17" name="Picture 16" descr="Logo&#10;&#10;Description automatically generated">
            <a:extLst>
              <a:ext uri="{FF2B5EF4-FFF2-40B4-BE49-F238E27FC236}">
                <a16:creationId xmlns:a16="http://schemas.microsoft.com/office/drawing/2014/main" id="{3889B02B-715A-5236-5FD9-A5DB41FC8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0353" y="268940"/>
            <a:ext cx="1227912" cy="584274"/>
          </a:xfrm>
          <a:prstGeom prst="rect">
            <a:avLst/>
          </a:prstGeom>
        </p:spPr>
      </p:pic>
    </p:spTree>
    <p:extLst>
      <p:ext uri="{BB962C8B-B14F-4D97-AF65-F5344CB8AC3E}">
        <p14:creationId xmlns:p14="http://schemas.microsoft.com/office/powerpoint/2010/main" val="16365745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75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7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75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rviceLine xmlns="41a83079-19b5-42ec-b217-258471988aa6" xsi:nil="true"/>
    <lcf76f155ced4ddcb4097134ff3c332f xmlns="41a83079-19b5-42ec-b217-258471988aa6">
      <Terms xmlns="http://schemas.microsoft.com/office/infopath/2007/PartnerControls"/>
    </lcf76f155ced4ddcb4097134ff3c332f>
    <TaxCatchAll xmlns="eda53aa1-44b3-4cd7-9bce-6d7e34741e4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4B267F1F2B844F861B28B08FAD39E3" ma:contentTypeVersion="13" ma:contentTypeDescription="Create a new document." ma:contentTypeScope="" ma:versionID="dcfd149fba2c2abb8e0ad152ce0d70a6">
  <xsd:schema xmlns:xsd="http://www.w3.org/2001/XMLSchema" xmlns:xs="http://www.w3.org/2001/XMLSchema" xmlns:p="http://schemas.microsoft.com/office/2006/metadata/properties" xmlns:ns2="a9343af4-2466-41a9-9238-9dddcc3e6066" xmlns:ns3="41a83079-19b5-42ec-b217-258471988aa6" xmlns:ns4="eda53aa1-44b3-4cd7-9bce-6d7e34741e47" targetNamespace="http://schemas.microsoft.com/office/2006/metadata/properties" ma:root="true" ma:fieldsID="877bfa35ff0452958a0b75fa80d7983f" ns2:_="" ns3:_="" ns4:_="">
    <xsd:import namespace="a9343af4-2466-41a9-9238-9dddcc3e6066"/>
    <xsd:import namespace="41a83079-19b5-42ec-b217-258471988aa6"/>
    <xsd:import namespace="eda53aa1-44b3-4cd7-9bce-6d7e34741e4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ServiceLine"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43af4-2466-41a9-9238-9dddcc3e606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a83079-19b5-42ec-b217-258471988aa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ServiceLine" ma:index="12" nillable="true" ma:displayName="Service Line" ma:format="Dropdown" ma:internalName="ServiceLine">
      <xsd:simpleType>
        <xsd:restriction base="dms:Text">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760d659-d1b8-47d0-a454-1bb206a6070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a53aa1-44b3-4cd7-9bce-6d7e34741e4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e2891e4-6779-4a5a-9225-82d50eb2cf56}" ma:internalName="TaxCatchAll" ma:showField="CatchAllData" ma:web="eda53aa1-44b3-4cd7-9bce-6d7e34741e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288282-9B3B-49A0-A5C5-A4D4AE7DAE08}">
  <ds:schemaRefs>
    <ds:schemaRef ds:uri="http://purl.org/dc/dcmitype/"/>
    <ds:schemaRef ds:uri="http://schemas.microsoft.com/office/2006/metadata/properties"/>
    <ds:schemaRef ds:uri="http://purl.org/dc/elements/1.1/"/>
    <ds:schemaRef ds:uri="41a83079-19b5-42ec-b217-258471988aa6"/>
    <ds:schemaRef ds:uri="http://schemas.openxmlformats.org/package/2006/metadata/core-properties"/>
    <ds:schemaRef ds:uri="http://www.w3.org/XML/1998/namespace"/>
    <ds:schemaRef ds:uri="http://schemas.microsoft.com/office/2006/documentManagement/types"/>
    <ds:schemaRef ds:uri="eda53aa1-44b3-4cd7-9bce-6d7e34741e47"/>
    <ds:schemaRef ds:uri="http://schemas.microsoft.com/office/infopath/2007/PartnerControls"/>
    <ds:schemaRef ds:uri="a9343af4-2466-41a9-9238-9dddcc3e6066"/>
    <ds:schemaRef ds:uri="http://purl.org/dc/terms/"/>
  </ds:schemaRefs>
</ds:datastoreItem>
</file>

<file path=customXml/itemProps2.xml><?xml version="1.0" encoding="utf-8"?>
<ds:datastoreItem xmlns:ds="http://schemas.openxmlformats.org/officeDocument/2006/customXml" ds:itemID="{1C45E2DF-189E-4910-A37D-A045A39887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343af4-2466-41a9-9238-9dddcc3e6066"/>
    <ds:schemaRef ds:uri="41a83079-19b5-42ec-b217-258471988aa6"/>
    <ds:schemaRef ds:uri="eda53aa1-44b3-4cd7-9bce-6d7e34741e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473A93-603A-47AF-AD4F-30FE3C6F0C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15414</TotalTime>
  <Words>1306</Words>
  <Application>Microsoft Office PowerPoint</Application>
  <PresentationFormat>Widescreen</PresentationFormat>
  <Paragraphs>262</Paragraphs>
  <Slides>25</Slides>
  <Notes>25</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25</vt:i4>
      </vt:variant>
    </vt:vector>
  </HeadingPairs>
  <TitlesOfParts>
    <vt:vector size="50" baseType="lpstr">
      <vt:lpstr>FangSong</vt:lpstr>
      <vt:lpstr>Arial</vt:lpstr>
      <vt:lpstr>Bodoni MT Black</vt:lpstr>
      <vt:lpstr>Broadway</vt:lpstr>
      <vt:lpstr>Calibri</vt:lpstr>
      <vt:lpstr>Calibri Light</vt:lpstr>
      <vt:lpstr>Cormorant Infant</vt:lpstr>
      <vt:lpstr>Curlz MT</vt:lpstr>
      <vt:lpstr>Engravers MT</vt:lpstr>
      <vt:lpstr>Eras Bold ITC</vt:lpstr>
      <vt:lpstr>Forte</vt:lpstr>
      <vt:lpstr>Georgia Pro Cond Black</vt:lpstr>
      <vt:lpstr>Gigi</vt:lpstr>
      <vt:lpstr>Harrington</vt:lpstr>
      <vt:lpstr>High Tower Text</vt:lpstr>
      <vt:lpstr>Kokila</vt:lpstr>
      <vt:lpstr>Kristen ITC</vt:lpstr>
      <vt:lpstr>Lucida Calligraphy</vt:lpstr>
      <vt:lpstr>Script MT Bold</vt:lpstr>
      <vt:lpstr>Sitka Banner</vt:lpstr>
      <vt:lpstr>Sitka Banner Semibold</vt:lpstr>
      <vt:lpstr>Sitka Heading Semibold</vt:lpstr>
      <vt:lpstr>Tahoma</vt:lpstr>
      <vt:lpstr>Wingdings</vt:lpstr>
      <vt:lpstr>Office Theme</vt:lpstr>
      <vt:lpstr>PowerPoint Presentation</vt:lpstr>
      <vt:lpstr>PowerPoint Presentation</vt:lpstr>
      <vt:lpstr>PowerPoint Presentation</vt:lpstr>
      <vt:lpstr>Questions to Answer</vt:lpstr>
      <vt:lpstr>PowerPoint Presentation</vt:lpstr>
      <vt:lpstr>The Why</vt:lpstr>
      <vt:lpstr>PowerPoint Presentation</vt:lpstr>
      <vt:lpstr>PowerPoint Presentation</vt:lpstr>
      <vt:lpstr>What are the</vt:lpstr>
      <vt:lpstr>Fundamental Concepts of Internal Control</vt:lpstr>
      <vt:lpstr>Control Environment</vt:lpstr>
      <vt:lpstr>Risk Assessment</vt:lpstr>
      <vt:lpstr>Control Activities</vt:lpstr>
      <vt:lpstr>Information and Communication</vt:lpstr>
      <vt:lpstr>Monitoring</vt:lpstr>
      <vt:lpstr>Principles of the Internal Control Framework</vt:lpstr>
      <vt:lpstr>What are we Doing?</vt:lpstr>
      <vt:lpstr>Objectives Through Internal Control</vt:lpstr>
      <vt:lpstr>Objectives Through Internal Control</vt:lpstr>
      <vt:lpstr>Sections of the Assessment</vt:lpstr>
      <vt:lpstr>PowerPoint Presentation</vt:lpstr>
      <vt:lpstr>When will this be due?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Kansas Internal Control Assessment</dc:title>
  <dc:creator>Stanley, Gina [DAAR]</dc:creator>
  <cp:lastModifiedBy>Jennifer Efird [DAAR]</cp:lastModifiedBy>
  <cp:revision>56</cp:revision>
  <cp:lastPrinted>2022-07-22T13:01:19Z</cp:lastPrinted>
  <dcterms:created xsi:type="dcterms:W3CDTF">2022-07-21T17:43:29Z</dcterms:created>
  <dcterms:modified xsi:type="dcterms:W3CDTF">2024-03-05T16:50:19Z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0x010100AB4B267F1F2B844F861B28B08FAD39E3</vt:lpwstr>
  </property>
  <property fmtid="{D5CDD505-2E9C-101B-9397-08002B2CF9AE}" pid="3" name="MediaServiceImageTags">
    <vt:lpwstr/>
  </property>
</Properties>
</file>